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31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88825" cy="6858000"/>
  <p:notesSz cx="6858000" cy="9144000"/>
  <p:embeddedFontLst>
    <p:embeddedFont>
      <p:font typeface="Barlow" panose="00000500000000000000" pitchFamily="2" charset="0"/>
      <p:regular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DM Sans Medium" pitchFamily="2" charset="0"/>
      <p:regular r:id="rId37"/>
      <p:bold r:id="rId38"/>
      <p:italic r:id="rId39"/>
      <p:boldItalic r:id="rId40"/>
    </p:embeddedFont>
    <p:embeddedFont>
      <p:font typeface="Roboto Mono" panose="00000009000000000000" pitchFamily="49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Source Sans Pro Light" panose="020B0403030403020204" pitchFamily="34" charset="0"/>
      <p:regular r:id="rId49"/>
      <p:bold r:id="rId50"/>
      <p:italic r:id="rId51"/>
      <p:boldItalic r:id="rId52"/>
    </p:embeddedFont>
    <p:embeddedFont>
      <p:font typeface="Source Sans Pro SemiBold" panose="020B0603030403020204" pitchFamily="3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2">
          <p15:clr>
            <a:srgbClr val="9AA0A6"/>
          </p15:clr>
        </p15:guide>
        <p15:guide id="2" pos="3839">
          <p15:clr>
            <a:srgbClr val="9AA0A6"/>
          </p15:clr>
        </p15:guide>
        <p15:guide id="3" orient="horz" pos="1710">
          <p15:clr>
            <a:srgbClr val="9AA0A6"/>
          </p15:clr>
        </p15:guide>
        <p15:guide id="4" pos="69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43" y="279"/>
      </p:cViewPr>
      <p:guideLst>
        <p:guide pos="242"/>
        <p:guide pos="3839"/>
        <p:guide orient="horz" pos="1710"/>
        <p:guide pos="69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Khawaja" userId="8e88ebdc43366ea6" providerId="LiveId" clId="{96DF67C1-220D-41CC-AF5F-B7965079A098}"/>
    <pc:docChg chg="delSld">
      <pc:chgData name="Ali Khawaja" userId="8e88ebdc43366ea6" providerId="LiveId" clId="{96DF67C1-220D-41CC-AF5F-B7965079A098}" dt="2025-02-26T15:30:18.964" v="1" actId="47"/>
      <pc:docMkLst>
        <pc:docMk/>
      </pc:docMkLst>
      <pc:sldChg chg="del">
        <pc:chgData name="Ali Khawaja" userId="8e88ebdc43366ea6" providerId="LiveId" clId="{96DF67C1-220D-41CC-AF5F-B7965079A098}" dt="2025-02-26T15:29:33.437" v="0" actId="47"/>
        <pc:sldMkLst>
          <pc:docMk/>
          <pc:sldMk cId="0" sldId="257"/>
        </pc:sldMkLst>
      </pc:sldChg>
      <pc:sldChg chg="del">
        <pc:chgData name="Ali Khawaja" userId="8e88ebdc43366ea6" providerId="LiveId" clId="{96DF67C1-220D-41CC-AF5F-B7965079A098}" dt="2025-02-26T15:30:18.964" v="1" actId="47"/>
        <pc:sldMkLst>
          <pc:docMk/>
          <pc:sldMk cId="0" sldId="269"/>
        </pc:sldMkLst>
      </pc:sldChg>
      <pc:sldMasterChg chg="delSldLayout">
        <pc:chgData name="Ali Khawaja" userId="8e88ebdc43366ea6" providerId="LiveId" clId="{96DF67C1-220D-41CC-AF5F-B7965079A098}" dt="2025-02-26T15:29:33.437" v="0" actId="47"/>
        <pc:sldMasterMkLst>
          <pc:docMk/>
          <pc:sldMasterMk cId="0" sldId="2147483683"/>
        </pc:sldMasterMkLst>
        <pc:sldLayoutChg chg="del">
          <pc:chgData name="Ali Khawaja" userId="8e88ebdc43366ea6" providerId="LiveId" clId="{96DF67C1-220D-41CC-AF5F-B7965079A098}" dt="2025-02-26T15:29:33.437" v="0" actId="47"/>
          <pc:sldLayoutMkLst>
            <pc:docMk/>
            <pc:sldMasterMk cId="0" sldId="2147483683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56fb4f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56fb4f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956fb4f735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956fb4f735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77f5c86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77f5c86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56fb4f735_0_1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956fb4f73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980b16949_2_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980b16949_2_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980b16949_2_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980b16949_2_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980b16949_2_3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980b16949_2_3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980b16949_2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980b16949_2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11980b16949_2_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1980b16949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1980b16949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980b16949_2_3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980b16949_2_3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1980b16949_2_3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1980b16949_2_3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56fb4f73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956fb4f73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980b16949_2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980b16949_2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19a70119df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19a70119df_0_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119a70119df_0_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1980b16949_2_36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11980b16949_2_3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1980b16949_2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1980b16949_2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1980b16949_2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1980b16949_2_1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g11980b16949_2_1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956fb4f735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956fb4f735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956fb4f735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956fb4f735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56fb4f735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956fb4f735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56fb4f735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956fb4f735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56fb4f73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956fb4f73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56fb4f735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956fb4f735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56fb4f735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956fb4f735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956fb4f73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956fb4f73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82a4cd0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82a4cd0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61800" y="1186975"/>
            <a:ext cx="5332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618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08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>
            <a:off x="761809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761809" y="5756000"/>
            <a:ext cx="5262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958" y="608125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61809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2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3"/>
          </p:nvPr>
        </p:nvSpPr>
        <p:spPr>
          <a:xfrm>
            <a:off x="4482478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4"/>
          </p:nvPr>
        </p:nvSpPr>
        <p:spPr>
          <a:xfrm>
            <a:off x="786070" y="3126633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5"/>
          </p:nvPr>
        </p:nvSpPr>
        <p:spPr>
          <a:xfrm>
            <a:off x="4494675" y="3126633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6"/>
          </p:nvPr>
        </p:nvSpPr>
        <p:spPr>
          <a:xfrm>
            <a:off x="8167756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7"/>
          </p:nvPr>
        </p:nvSpPr>
        <p:spPr>
          <a:xfrm>
            <a:off x="8179953" y="31266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7933896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91" name="Google Shape;91;p11"/>
          <p:cNvCxnSpPr/>
          <p:nvPr/>
        </p:nvCxnSpPr>
        <p:spPr>
          <a:xfrm>
            <a:off x="423655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7980003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4294659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609447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761809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2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3"/>
          </p:nvPr>
        </p:nvSpPr>
        <p:spPr>
          <a:xfrm>
            <a:off x="4482478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4"/>
          </p:nvPr>
        </p:nvSpPr>
        <p:spPr>
          <a:xfrm>
            <a:off x="8167756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5"/>
          </p:nvPr>
        </p:nvSpPr>
        <p:spPr>
          <a:xfrm>
            <a:off x="786070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ubTitle" idx="6"/>
          </p:nvPr>
        </p:nvSpPr>
        <p:spPr>
          <a:xfrm>
            <a:off x="4494675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ubTitle" idx="7"/>
          </p:nvPr>
        </p:nvSpPr>
        <p:spPr>
          <a:xfrm>
            <a:off x="8179953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6024226" y="1825633"/>
            <a:ext cx="55551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1"/>
          </p:nvPr>
        </p:nvSpPr>
        <p:spPr>
          <a:xfrm>
            <a:off x="761809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2"/>
          </p:nvPr>
        </p:nvSpPr>
        <p:spPr>
          <a:xfrm>
            <a:off x="6164724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09447" y="1825633"/>
            <a:ext cx="55551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7072430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2"/>
          </p:nvPr>
        </p:nvSpPr>
        <p:spPr>
          <a:xfrm>
            <a:off x="759194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3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609447" y="1825633"/>
            <a:ext cx="109698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761809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2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6161558" y="4147599"/>
            <a:ext cx="54147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609447" y="4147599"/>
            <a:ext cx="54147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6161558" y="1825633"/>
            <a:ext cx="54147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09447" y="1825633"/>
            <a:ext cx="54147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764709" y="1988833"/>
            <a:ext cx="5110800" cy="17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6313520" y="1988833"/>
            <a:ext cx="5110800" cy="17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764709" y="4302068"/>
            <a:ext cx="5110800" cy="17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6313520" y="4302068"/>
            <a:ext cx="5110800" cy="17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6487" y="6474098"/>
            <a:ext cx="188420" cy="18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61800" y="1186975"/>
            <a:ext cx="5332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618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810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/>
          <p:nvPr/>
        </p:nvCxnSpPr>
        <p:spPr>
          <a:xfrm>
            <a:off x="761809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761809" y="5756000"/>
            <a:ext cx="5262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959" y="608138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11225458" y="0"/>
            <a:ext cx="9753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0205213" y="0"/>
            <a:ext cx="19890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 rot="10800000">
            <a:off x="10205315" y="4258800"/>
            <a:ext cx="19890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1225458" y="3283200"/>
            <a:ext cx="9753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 rot="-5400000">
            <a:off x="11216810" y="3283117"/>
            <a:ext cx="977700" cy="97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8239838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8868881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9968739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 rot="10800000">
            <a:off x="10359958" y="1989767"/>
            <a:ext cx="8655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 rot="10800000">
            <a:off x="10508758" y="1989600"/>
            <a:ext cx="7167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8" name="Google Shape;168;p23"/>
          <p:cNvSpPr/>
          <p:nvPr/>
        </p:nvSpPr>
        <p:spPr>
          <a:xfrm rot="10800000">
            <a:off x="10653025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69" name="Google Shape;169;p23"/>
          <p:cNvCxnSpPr>
            <a:stCxn id="168" idx="2"/>
          </p:cNvCxnSpPr>
          <p:nvPr/>
        </p:nvCxnSpPr>
        <p:spPr>
          <a:xfrm rot="10800000">
            <a:off x="10653025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>
            <a:stCxn id="166" idx="2"/>
          </p:cNvCxnSpPr>
          <p:nvPr/>
        </p:nvCxnSpPr>
        <p:spPr>
          <a:xfrm rot="10800000">
            <a:off x="10359958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>
            <a:stCxn id="167" idx="2"/>
          </p:cNvCxnSpPr>
          <p:nvPr/>
        </p:nvCxnSpPr>
        <p:spPr>
          <a:xfrm rot="10800000">
            <a:off x="10508758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3"/>
          <p:cNvCxnSpPr>
            <a:stCxn id="168" idx="0"/>
          </p:cNvCxnSpPr>
          <p:nvPr/>
        </p:nvCxnSpPr>
        <p:spPr>
          <a:xfrm>
            <a:off x="10938925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3"/>
          <p:cNvCxnSpPr>
            <a:stCxn id="167" idx="0"/>
          </p:cNvCxnSpPr>
          <p:nvPr/>
        </p:nvCxnSpPr>
        <p:spPr>
          <a:xfrm>
            <a:off x="10867108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3"/>
          <p:cNvCxnSpPr>
            <a:stCxn id="166" idx="0"/>
          </p:cNvCxnSpPr>
          <p:nvPr/>
        </p:nvCxnSpPr>
        <p:spPr>
          <a:xfrm>
            <a:off x="10792708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0250102" y="0"/>
            <a:ext cx="9753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10205213" y="4258800"/>
            <a:ext cx="19890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/>
          <p:nvPr/>
        </p:nvSpPr>
        <p:spPr>
          <a:xfrm rot="-5400000">
            <a:off x="10204913" y="300"/>
            <a:ext cx="1989600" cy="1989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11225458" y="1989733"/>
            <a:ext cx="9753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rot="-5400000">
            <a:off x="11216810" y="1989650"/>
            <a:ext cx="977700" cy="9774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9724133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8868881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0199848" y="4258800"/>
            <a:ext cx="19890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10220276" y="1989600"/>
            <a:ext cx="9753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11213594" y="2965200"/>
            <a:ext cx="9807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4"/>
          <p:cNvSpPr/>
          <p:nvPr/>
        </p:nvSpPr>
        <p:spPr>
          <a:xfrm rot="10800000">
            <a:off x="10202633" y="2965200"/>
            <a:ext cx="19890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 rot="-5400000">
            <a:off x="10204913" y="300"/>
            <a:ext cx="1989600" cy="198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 rot="-5400000">
            <a:off x="8287565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</a:t>
            </a:r>
            <a:endParaRPr sz="1900"/>
          </a:p>
        </p:txBody>
      </p:sp>
      <p:sp>
        <p:nvSpPr>
          <p:cNvPr id="193" name="Google Shape;193;p24"/>
          <p:cNvSpPr/>
          <p:nvPr/>
        </p:nvSpPr>
        <p:spPr>
          <a:xfrm>
            <a:off x="1170787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9724133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rot="10800000">
            <a:off x="10202633" y="2965200"/>
            <a:ext cx="19890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5400000">
            <a:off x="10202230" y="2965500"/>
            <a:ext cx="1989600" cy="19890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>
            <a:off x="11372088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1153798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4"/>
          <p:cNvCxnSpPr/>
          <p:nvPr/>
        </p:nvCxnSpPr>
        <p:spPr>
          <a:xfrm>
            <a:off x="11703871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4"/>
          <p:cNvCxnSpPr/>
          <p:nvPr/>
        </p:nvCxnSpPr>
        <p:spPr>
          <a:xfrm>
            <a:off x="1186976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1203565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11225458" y="0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10205213" y="0"/>
            <a:ext cx="19890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/>
          <p:nvPr/>
        </p:nvSpPr>
        <p:spPr>
          <a:xfrm rot="10800000">
            <a:off x="10205315" y="4258800"/>
            <a:ext cx="19890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11225458" y="3283200"/>
            <a:ext cx="9753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-5400000">
            <a:off x="11216810" y="3283117"/>
            <a:ext cx="977700" cy="977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2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8239838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868881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9968739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 rot="10800000">
            <a:off x="10359958" y="1989767"/>
            <a:ext cx="8655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15" name="Google Shape;215;p26"/>
          <p:cNvSpPr/>
          <p:nvPr/>
        </p:nvSpPr>
        <p:spPr>
          <a:xfrm rot="10800000">
            <a:off x="10508758" y="1989600"/>
            <a:ext cx="7167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16" name="Google Shape;216;p26"/>
          <p:cNvSpPr/>
          <p:nvPr/>
        </p:nvSpPr>
        <p:spPr>
          <a:xfrm rot="10800000">
            <a:off x="10653025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217" name="Google Shape;217;p26"/>
          <p:cNvCxnSpPr>
            <a:stCxn id="216" idx="2"/>
          </p:cNvCxnSpPr>
          <p:nvPr/>
        </p:nvCxnSpPr>
        <p:spPr>
          <a:xfrm rot="10800000">
            <a:off x="10653025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6"/>
          <p:cNvCxnSpPr>
            <a:stCxn id="214" idx="2"/>
          </p:cNvCxnSpPr>
          <p:nvPr/>
        </p:nvCxnSpPr>
        <p:spPr>
          <a:xfrm rot="10800000">
            <a:off x="10359958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6"/>
          <p:cNvCxnSpPr>
            <a:stCxn id="215" idx="2"/>
          </p:cNvCxnSpPr>
          <p:nvPr/>
        </p:nvCxnSpPr>
        <p:spPr>
          <a:xfrm rot="10800000">
            <a:off x="10508758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6"/>
          <p:cNvCxnSpPr>
            <a:stCxn id="216" idx="0"/>
          </p:cNvCxnSpPr>
          <p:nvPr/>
        </p:nvCxnSpPr>
        <p:spPr>
          <a:xfrm>
            <a:off x="10938925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6"/>
          <p:cNvCxnSpPr>
            <a:stCxn id="215" idx="0"/>
          </p:cNvCxnSpPr>
          <p:nvPr/>
        </p:nvCxnSpPr>
        <p:spPr>
          <a:xfrm>
            <a:off x="10867108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6"/>
          <p:cNvCxnSpPr>
            <a:stCxn id="214" idx="0"/>
          </p:cNvCxnSpPr>
          <p:nvPr/>
        </p:nvCxnSpPr>
        <p:spPr>
          <a:xfrm>
            <a:off x="10792708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0250102" y="0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0205213" y="4258800"/>
            <a:ext cx="19890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rot="-5400000">
            <a:off x="10204913" y="300"/>
            <a:ext cx="1989600" cy="19890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1225458" y="1989733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-5400000">
            <a:off x="11216810" y="1989650"/>
            <a:ext cx="977700" cy="9774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9724133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8868881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0199848" y="4258800"/>
            <a:ext cx="19890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10220276" y="1989600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11213594" y="2965200"/>
            <a:ext cx="9807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10800000">
            <a:off x="10202633" y="2965200"/>
            <a:ext cx="19890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 rot="-5400000">
            <a:off x="10204913" y="300"/>
            <a:ext cx="1989600" cy="19890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 rot="-5400000">
            <a:off x="8287565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</a:t>
            </a:r>
            <a:endParaRPr sz="1900"/>
          </a:p>
        </p:txBody>
      </p:sp>
      <p:sp>
        <p:nvSpPr>
          <p:cNvPr id="241" name="Google Shape;241;p27"/>
          <p:cNvSpPr/>
          <p:nvPr/>
        </p:nvSpPr>
        <p:spPr>
          <a:xfrm>
            <a:off x="1170787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9724133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 rot="10800000">
            <a:off x="10202633" y="2965200"/>
            <a:ext cx="19890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/>
          <p:nvPr/>
        </p:nvSpPr>
        <p:spPr>
          <a:xfrm rot="-5400000">
            <a:off x="10202230" y="2965500"/>
            <a:ext cx="1989600" cy="19890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" name="Google Shape;245;p27"/>
          <p:cNvCxnSpPr/>
          <p:nvPr/>
        </p:nvCxnSpPr>
        <p:spPr>
          <a:xfrm>
            <a:off x="11372088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1153798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7"/>
          <p:cNvCxnSpPr/>
          <p:nvPr/>
        </p:nvCxnSpPr>
        <p:spPr>
          <a:xfrm>
            <a:off x="11703871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1186976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1203565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211" y="2819733"/>
            <a:ext cx="6146561" cy="97426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1195" y="2819748"/>
            <a:ext cx="6146563" cy="977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460864" y="365126"/>
            <a:ext cx="112572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460864" y="1585913"/>
            <a:ext cx="112572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arlow"/>
              <a:buChar char="▪"/>
              <a:defRPr sz="28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"/>
              <a:buChar char="▪"/>
              <a:defRPr sz="24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rlow"/>
              <a:buChar char="▪"/>
              <a:defRPr sz="20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▪"/>
              <a:defRPr sz="18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1"/>
          <p:cNvGrpSpPr/>
          <p:nvPr/>
        </p:nvGrpSpPr>
        <p:grpSpPr>
          <a:xfrm>
            <a:off x="0" y="3771899"/>
            <a:ext cx="12188342" cy="3086100"/>
            <a:chOff x="0" y="3771899"/>
            <a:chExt cx="12192000" cy="3086100"/>
          </a:xfrm>
        </p:grpSpPr>
        <p:grpSp>
          <p:nvGrpSpPr>
            <p:cNvPr id="261" name="Google Shape;261;p31"/>
            <p:cNvGrpSpPr/>
            <p:nvPr/>
          </p:nvGrpSpPr>
          <p:grpSpPr>
            <a:xfrm rot="10800000">
              <a:off x="0" y="3771899"/>
              <a:ext cx="12192000" cy="3086100"/>
              <a:chOff x="0" y="0"/>
              <a:chExt cx="12192000" cy="3086100"/>
            </a:xfrm>
          </p:grpSpPr>
          <p:pic>
            <p:nvPicPr>
              <p:cNvPr id="262" name="Google Shape;262;p31"/>
              <p:cNvPicPr preferRelativeResize="0"/>
              <p:nvPr/>
            </p:nvPicPr>
            <p:blipFill rotWithShape="1">
              <a:blip r:embed="rId2">
                <a:alphaModFix/>
              </a:blip>
              <a:srcRect t="47059" r="42876"/>
              <a:stretch/>
            </p:blipFill>
            <p:spPr>
              <a:xfrm flipH="1">
                <a:off x="16805" y="0"/>
                <a:ext cx="5025093" cy="19823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31"/>
              <p:cNvPicPr preferRelativeResize="0"/>
              <p:nvPr/>
            </p:nvPicPr>
            <p:blipFill rotWithShape="1">
              <a:blip r:embed="rId3">
                <a:alphaModFix/>
              </a:blip>
              <a:srcRect t="56226"/>
              <a:stretch/>
            </p:blipFill>
            <p:spPr>
              <a:xfrm>
                <a:off x="893762" y="0"/>
                <a:ext cx="6594497" cy="15145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31"/>
              <p:cNvSpPr/>
              <p:nvPr/>
            </p:nvSpPr>
            <p:spPr>
              <a:xfrm flipH="1">
                <a:off x="0" y="0"/>
                <a:ext cx="12192000" cy="3086100"/>
              </a:xfrm>
              <a:prstGeom prst="rect">
                <a:avLst/>
              </a:prstGeom>
              <a:solidFill>
                <a:schemeClr val="lt1">
                  <a:alpha val="6353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265" name="Google Shape;265;p31"/>
            <p:cNvGrpSpPr/>
            <p:nvPr/>
          </p:nvGrpSpPr>
          <p:grpSpPr>
            <a:xfrm>
              <a:off x="387155" y="6522489"/>
              <a:ext cx="1029024" cy="155445"/>
              <a:chOff x="1376362" y="6289675"/>
              <a:chExt cx="2763964" cy="417525"/>
            </a:xfrm>
          </p:grpSpPr>
          <p:sp>
            <p:nvSpPr>
              <p:cNvPr id="266" name="Google Shape;266;p31"/>
              <p:cNvSpPr/>
              <p:nvPr/>
            </p:nvSpPr>
            <p:spPr>
              <a:xfrm>
                <a:off x="4098926" y="6434137"/>
                <a:ext cx="414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615" y="36923"/>
                    </a:moveTo>
                    <a:cubicBezTo>
                      <a:pt x="9230" y="27692"/>
                      <a:pt x="13846" y="23076"/>
                      <a:pt x="18461" y="18461"/>
                    </a:cubicBezTo>
                    <a:cubicBezTo>
                      <a:pt x="23076" y="13846"/>
                      <a:pt x="27692" y="9230"/>
                      <a:pt x="36923" y="4615"/>
                    </a:cubicBezTo>
                    <a:cubicBezTo>
                      <a:pt x="46153" y="4615"/>
                      <a:pt x="50769" y="0"/>
                      <a:pt x="60000" y="0"/>
                    </a:cubicBezTo>
                    <a:cubicBezTo>
                      <a:pt x="69230" y="0"/>
                      <a:pt x="78461" y="4615"/>
                      <a:pt x="83076" y="4615"/>
                    </a:cubicBezTo>
                    <a:cubicBezTo>
                      <a:pt x="92307" y="9230"/>
                      <a:pt x="96923" y="13846"/>
                      <a:pt x="101538" y="18461"/>
                    </a:cubicBezTo>
                    <a:cubicBezTo>
                      <a:pt x="106153" y="23076"/>
                      <a:pt x="110769" y="27692"/>
                      <a:pt x="115384" y="36923"/>
                    </a:cubicBezTo>
                    <a:cubicBezTo>
                      <a:pt x="120000" y="46153"/>
                      <a:pt x="120000" y="50769"/>
                      <a:pt x="120000" y="60000"/>
                    </a:cubicBezTo>
                    <a:cubicBezTo>
                      <a:pt x="120000" y="69230"/>
                      <a:pt x="120000" y="78461"/>
                      <a:pt x="115384" y="83076"/>
                    </a:cubicBezTo>
                    <a:cubicBezTo>
                      <a:pt x="110769" y="92307"/>
                      <a:pt x="106153" y="96923"/>
                      <a:pt x="101538" y="101538"/>
                    </a:cubicBezTo>
                    <a:cubicBezTo>
                      <a:pt x="96923" y="110769"/>
                      <a:pt x="92307" y="115384"/>
                      <a:pt x="83076" y="115384"/>
                    </a:cubicBezTo>
                    <a:cubicBezTo>
                      <a:pt x="78461" y="120000"/>
                      <a:pt x="69230" y="120000"/>
                      <a:pt x="60000" y="120000"/>
                    </a:cubicBezTo>
                    <a:cubicBezTo>
                      <a:pt x="50769" y="120000"/>
                      <a:pt x="46153" y="120000"/>
                      <a:pt x="36923" y="115384"/>
                    </a:cubicBezTo>
                    <a:cubicBezTo>
                      <a:pt x="27692" y="115384"/>
                      <a:pt x="23076" y="110769"/>
                      <a:pt x="18461" y="101538"/>
                    </a:cubicBezTo>
                    <a:cubicBezTo>
                      <a:pt x="13846" y="96923"/>
                      <a:pt x="9230" y="92307"/>
                      <a:pt x="4615" y="83076"/>
                    </a:cubicBezTo>
                    <a:cubicBezTo>
                      <a:pt x="0" y="78461"/>
                      <a:pt x="0" y="69230"/>
                      <a:pt x="0" y="60000"/>
                    </a:cubicBezTo>
                    <a:cubicBezTo>
                      <a:pt x="0" y="50769"/>
                      <a:pt x="0" y="46153"/>
                      <a:pt x="4615" y="36923"/>
                    </a:cubicBezTo>
                    <a:moveTo>
                      <a:pt x="13846" y="83076"/>
                    </a:moveTo>
                    <a:cubicBezTo>
                      <a:pt x="18461" y="87692"/>
                      <a:pt x="18461" y="92307"/>
                      <a:pt x="23076" y="96923"/>
                    </a:cubicBezTo>
                    <a:cubicBezTo>
                      <a:pt x="27692" y="101538"/>
                      <a:pt x="36923" y="106153"/>
                      <a:pt x="41538" y="106153"/>
                    </a:cubicBezTo>
                    <a:cubicBezTo>
                      <a:pt x="46153" y="110769"/>
                      <a:pt x="55384" y="110769"/>
                      <a:pt x="60000" y="110769"/>
                    </a:cubicBezTo>
                    <a:cubicBezTo>
                      <a:pt x="69230" y="110769"/>
                      <a:pt x="73846" y="110769"/>
                      <a:pt x="78461" y="106153"/>
                    </a:cubicBezTo>
                    <a:cubicBezTo>
                      <a:pt x="87692" y="106153"/>
                      <a:pt x="92307" y="101538"/>
                      <a:pt x="96923" y="96923"/>
                    </a:cubicBezTo>
                    <a:cubicBezTo>
                      <a:pt x="101538" y="92307"/>
                      <a:pt x="101538" y="87692"/>
                      <a:pt x="106153" y="83076"/>
                    </a:cubicBezTo>
                    <a:cubicBezTo>
                      <a:pt x="106153" y="73846"/>
                      <a:pt x="110769" y="69230"/>
                      <a:pt x="110769" y="60000"/>
                    </a:cubicBezTo>
                    <a:cubicBezTo>
                      <a:pt x="110769" y="55384"/>
                      <a:pt x="106153" y="46153"/>
                      <a:pt x="106153" y="41538"/>
                    </a:cubicBezTo>
                    <a:cubicBezTo>
                      <a:pt x="101538" y="32307"/>
                      <a:pt x="101538" y="27692"/>
                      <a:pt x="96923" y="23076"/>
                    </a:cubicBezTo>
                    <a:cubicBezTo>
                      <a:pt x="92307" y="18461"/>
                      <a:pt x="87692" y="18461"/>
                      <a:pt x="78461" y="13846"/>
                    </a:cubicBezTo>
                    <a:cubicBezTo>
                      <a:pt x="73846" y="9230"/>
                      <a:pt x="69230" y="9230"/>
                      <a:pt x="60000" y="9230"/>
                    </a:cubicBezTo>
                    <a:cubicBezTo>
                      <a:pt x="55384" y="9230"/>
                      <a:pt x="46153" y="9230"/>
                      <a:pt x="41538" y="13846"/>
                    </a:cubicBezTo>
                    <a:cubicBezTo>
                      <a:pt x="36923" y="18461"/>
                      <a:pt x="27692" y="18461"/>
                      <a:pt x="23076" y="23076"/>
                    </a:cubicBezTo>
                    <a:cubicBezTo>
                      <a:pt x="18461" y="27692"/>
                      <a:pt x="18461" y="32307"/>
                      <a:pt x="13846" y="41538"/>
                    </a:cubicBezTo>
                    <a:cubicBezTo>
                      <a:pt x="13846" y="46153"/>
                      <a:pt x="9230" y="55384"/>
                      <a:pt x="9230" y="60000"/>
                    </a:cubicBezTo>
                    <a:cubicBezTo>
                      <a:pt x="9230" y="69230"/>
                      <a:pt x="13846" y="73846"/>
                      <a:pt x="13846" y="83076"/>
                    </a:cubicBezTo>
                    <a:moveTo>
                      <a:pt x="64615" y="27692"/>
                    </a:moveTo>
                    <a:cubicBezTo>
                      <a:pt x="73846" y="27692"/>
                      <a:pt x="78461" y="27692"/>
                      <a:pt x="83076" y="32307"/>
                    </a:cubicBezTo>
                    <a:cubicBezTo>
                      <a:pt x="87692" y="32307"/>
                      <a:pt x="87692" y="41538"/>
                      <a:pt x="87692" y="46153"/>
                    </a:cubicBezTo>
                    <a:cubicBezTo>
                      <a:pt x="87692" y="50769"/>
                      <a:pt x="87692" y="55384"/>
                      <a:pt x="83076" y="60000"/>
                    </a:cubicBezTo>
                    <a:cubicBezTo>
                      <a:pt x="78461" y="64615"/>
                      <a:pt x="73846" y="64615"/>
                      <a:pt x="69230" y="64615"/>
                    </a:cubicBezTo>
                    <a:cubicBezTo>
                      <a:pt x="92307" y="96923"/>
                      <a:pt x="92307" y="96923"/>
                      <a:pt x="92307" y="96923"/>
                    </a:cubicBezTo>
                    <a:cubicBezTo>
                      <a:pt x="78461" y="96923"/>
                      <a:pt x="78461" y="96923"/>
                      <a:pt x="78461" y="96923"/>
                    </a:cubicBezTo>
                    <a:cubicBezTo>
                      <a:pt x="60000" y="64615"/>
                      <a:pt x="60000" y="64615"/>
                      <a:pt x="60000" y="64615"/>
                    </a:cubicBezTo>
                    <a:cubicBezTo>
                      <a:pt x="46153" y="64615"/>
                      <a:pt x="46153" y="64615"/>
                      <a:pt x="46153" y="64615"/>
                    </a:cubicBezTo>
                    <a:cubicBezTo>
                      <a:pt x="46153" y="96923"/>
                      <a:pt x="46153" y="96923"/>
                      <a:pt x="46153" y="96923"/>
                    </a:cubicBezTo>
                    <a:cubicBezTo>
                      <a:pt x="36923" y="96923"/>
                      <a:pt x="36923" y="96923"/>
                      <a:pt x="36923" y="96923"/>
                    </a:cubicBezTo>
                    <a:cubicBezTo>
                      <a:pt x="36923" y="27692"/>
                      <a:pt x="36923" y="27692"/>
                      <a:pt x="36923" y="27692"/>
                    </a:cubicBezTo>
                    <a:lnTo>
                      <a:pt x="64615" y="27692"/>
                    </a:lnTo>
                    <a:close/>
                    <a:moveTo>
                      <a:pt x="60000" y="55384"/>
                    </a:moveTo>
                    <a:cubicBezTo>
                      <a:pt x="60000" y="55384"/>
                      <a:pt x="64615" y="55384"/>
                      <a:pt x="64615" y="55384"/>
                    </a:cubicBezTo>
                    <a:cubicBezTo>
                      <a:pt x="69230" y="55384"/>
                      <a:pt x="69230" y="55384"/>
                      <a:pt x="73846" y="55384"/>
                    </a:cubicBezTo>
                    <a:cubicBezTo>
                      <a:pt x="73846" y="55384"/>
                      <a:pt x="73846" y="55384"/>
                      <a:pt x="73846" y="50769"/>
                    </a:cubicBezTo>
                    <a:cubicBezTo>
                      <a:pt x="78461" y="50769"/>
                      <a:pt x="78461" y="46153"/>
                      <a:pt x="78461" y="46153"/>
                    </a:cubicBezTo>
                    <a:cubicBezTo>
                      <a:pt x="78461" y="41538"/>
                      <a:pt x="78461" y="41538"/>
                      <a:pt x="78461" y="41538"/>
                    </a:cubicBezTo>
                    <a:cubicBezTo>
                      <a:pt x="73846" y="36923"/>
                      <a:pt x="73846" y="36923"/>
                      <a:pt x="73846" y="36923"/>
                    </a:cubicBezTo>
                    <a:cubicBezTo>
                      <a:pt x="69230" y="36923"/>
                      <a:pt x="69230" y="36923"/>
                      <a:pt x="69230" y="36923"/>
                    </a:cubicBezTo>
                    <a:cubicBezTo>
                      <a:pt x="64615" y="36923"/>
                      <a:pt x="64615" y="36923"/>
                      <a:pt x="60000" y="36923"/>
                    </a:cubicBezTo>
                    <a:cubicBezTo>
                      <a:pt x="46153" y="36923"/>
                      <a:pt x="46153" y="36923"/>
                      <a:pt x="46153" y="36923"/>
                    </a:cubicBezTo>
                    <a:cubicBezTo>
                      <a:pt x="46153" y="55384"/>
                      <a:pt x="46153" y="55384"/>
                      <a:pt x="46153" y="55384"/>
                    </a:cubicBezTo>
                    <a:lnTo>
                      <a:pt x="60000" y="55384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1376362" y="6337300"/>
                <a:ext cx="358800" cy="369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0386"/>
                    </a:moveTo>
                    <a:lnTo>
                      <a:pt x="0" y="30386"/>
                    </a:lnTo>
                    <a:lnTo>
                      <a:pt x="0" y="49957"/>
                    </a:lnTo>
                    <a:lnTo>
                      <a:pt x="21238" y="60772"/>
                    </a:lnTo>
                    <a:lnTo>
                      <a:pt x="0" y="71072"/>
                    </a:lnTo>
                    <a:lnTo>
                      <a:pt x="0" y="91158"/>
                    </a:lnTo>
                    <a:lnTo>
                      <a:pt x="57345" y="120000"/>
                    </a:lnTo>
                    <a:lnTo>
                      <a:pt x="63185" y="120000"/>
                    </a:lnTo>
                    <a:lnTo>
                      <a:pt x="120000" y="91158"/>
                    </a:lnTo>
                    <a:lnTo>
                      <a:pt x="120000" y="71072"/>
                    </a:lnTo>
                    <a:lnTo>
                      <a:pt x="98761" y="60772"/>
                    </a:lnTo>
                    <a:lnTo>
                      <a:pt x="120000" y="49957"/>
                    </a:lnTo>
                    <a:lnTo>
                      <a:pt x="120000" y="30386"/>
                    </a:lnTo>
                    <a:lnTo>
                      <a:pt x="120000" y="30386"/>
                    </a:lnTo>
                    <a:lnTo>
                      <a:pt x="60000" y="0"/>
                    </a:lnTo>
                    <a:lnTo>
                      <a:pt x="0" y="30386"/>
                    </a:lnTo>
                    <a:close/>
                  </a:path>
                </a:pathLst>
              </a:custGeom>
              <a:solidFill>
                <a:srgbClr val="DC232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376362" y="6524625"/>
                <a:ext cx="358800" cy="126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8761" y="0"/>
                    </a:moveTo>
                    <a:lnTo>
                      <a:pt x="60000" y="57000"/>
                    </a:lnTo>
                    <a:lnTo>
                      <a:pt x="21238" y="0"/>
                    </a:lnTo>
                    <a:lnTo>
                      <a:pt x="0" y="30000"/>
                    </a:lnTo>
                    <a:lnTo>
                      <a:pt x="60000" y="120000"/>
                    </a:lnTo>
                    <a:lnTo>
                      <a:pt x="120000" y="30000"/>
                    </a:lnTo>
                    <a:lnTo>
                      <a:pt x="98761" y="0"/>
                    </a:lnTo>
                    <a:close/>
                  </a:path>
                </a:pathLst>
              </a:custGeom>
              <a:solidFill>
                <a:srgbClr val="F056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76362" y="6337300"/>
                <a:ext cx="35880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0"/>
                    </a:moveTo>
                    <a:lnTo>
                      <a:pt x="120000" y="60000"/>
                    </a:lnTo>
                    <a:lnTo>
                      <a:pt x="60000" y="120000"/>
                    </a:lnTo>
                    <a:lnTo>
                      <a:pt x="0" y="6000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F056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800225" y="6289675"/>
                <a:ext cx="265200" cy="392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6428" y="53387"/>
                    </a:moveTo>
                    <a:cubicBezTo>
                      <a:pt x="87142" y="53387"/>
                      <a:pt x="87142" y="53387"/>
                      <a:pt x="87142" y="53387"/>
                    </a:cubicBezTo>
                    <a:cubicBezTo>
                      <a:pt x="87142" y="53387"/>
                      <a:pt x="86428" y="48489"/>
                      <a:pt x="86428" y="48000"/>
                    </a:cubicBezTo>
                    <a:cubicBezTo>
                      <a:pt x="86428" y="9795"/>
                      <a:pt x="86428" y="9795"/>
                      <a:pt x="86428" y="9795"/>
                    </a:cubicBezTo>
                    <a:cubicBezTo>
                      <a:pt x="69285" y="9795"/>
                      <a:pt x="69285" y="9795"/>
                      <a:pt x="69285" y="9795"/>
                    </a:cubicBezTo>
                    <a:cubicBezTo>
                      <a:pt x="69285" y="0"/>
                      <a:pt x="69285" y="0"/>
                      <a:pt x="69285" y="0"/>
                    </a:cubicBezTo>
                    <a:cubicBezTo>
                      <a:pt x="103571" y="0"/>
                      <a:pt x="103571" y="0"/>
                      <a:pt x="103571" y="0"/>
                    </a:cubicBezTo>
                    <a:cubicBezTo>
                      <a:pt x="103571" y="109224"/>
                      <a:pt x="103571" y="109224"/>
                      <a:pt x="103571" y="109224"/>
                    </a:cubicBezTo>
                    <a:cubicBezTo>
                      <a:pt x="120000" y="109224"/>
                      <a:pt x="120000" y="109224"/>
                      <a:pt x="120000" y="109224"/>
                    </a:cubicBezTo>
                    <a:cubicBezTo>
                      <a:pt x="120000" y="119020"/>
                      <a:pt x="120000" y="119020"/>
                      <a:pt x="120000" y="119020"/>
                    </a:cubicBezTo>
                    <a:cubicBezTo>
                      <a:pt x="90714" y="119020"/>
                      <a:pt x="90714" y="119020"/>
                      <a:pt x="90714" y="119020"/>
                    </a:cubicBezTo>
                    <a:cubicBezTo>
                      <a:pt x="87857" y="107755"/>
                      <a:pt x="87857" y="107755"/>
                      <a:pt x="87857" y="107755"/>
                    </a:cubicBezTo>
                    <a:cubicBezTo>
                      <a:pt x="87142" y="107755"/>
                      <a:pt x="87142" y="107755"/>
                      <a:pt x="87142" y="107755"/>
                    </a:cubicBezTo>
                    <a:cubicBezTo>
                      <a:pt x="87142" y="107755"/>
                      <a:pt x="76428" y="120000"/>
                      <a:pt x="50000" y="120000"/>
                    </a:cubicBezTo>
                    <a:cubicBezTo>
                      <a:pt x="21428" y="120000"/>
                      <a:pt x="0" y="106775"/>
                      <a:pt x="0" y="81795"/>
                    </a:cubicBezTo>
                    <a:cubicBezTo>
                      <a:pt x="0" y="56816"/>
                      <a:pt x="22857" y="43102"/>
                      <a:pt x="50000" y="43102"/>
                    </a:cubicBezTo>
                    <a:cubicBezTo>
                      <a:pt x="77857" y="43102"/>
                      <a:pt x="86428" y="53387"/>
                      <a:pt x="86428" y="53387"/>
                    </a:cubicBezTo>
                    <a:moveTo>
                      <a:pt x="86428" y="97469"/>
                    </a:moveTo>
                    <a:cubicBezTo>
                      <a:pt x="86428" y="64163"/>
                      <a:pt x="86428" y="64163"/>
                      <a:pt x="86428" y="64163"/>
                    </a:cubicBezTo>
                    <a:cubicBezTo>
                      <a:pt x="83571" y="60734"/>
                      <a:pt x="74285" y="53387"/>
                      <a:pt x="53571" y="53387"/>
                    </a:cubicBezTo>
                    <a:cubicBezTo>
                      <a:pt x="36428" y="53387"/>
                      <a:pt x="17142" y="62204"/>
                      <a:pt x="17142" y="81795"/>
                    </a:cubicBezTo>
                    <a:cubicBezTo>
                      <a:pt x="17142" y="100897"/>
                      <a:pt x="34285" y="109714"/>
                      <a:pt x="54285" y="109714"/>
                    </a:cubicBezTo>
                    <a:cubicBezTo>
                      <a:pt x="67142" y="109714"/>
                      <a:pt x="80000" y="105795"/>
                      <a:pt x="86428" y="97469"/>
                    </a:cubicBezTo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2087563" y="6430962"/>
                <a:ext cx="23820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8000" y="98598"/>
                    </a:moveTo>
                    <a:cubicBezTo>
                      <a:pt x="88000" y="98598"/>
                      <a:pt x="77600" y="120000"/>
                      <a:pt x="41600" y="120000"/>
                    </a:cubicBezTo>
                    <a:cubicBezTo>
                      <a:pt x="16800" y="120000"/>
                      <a:pt x="0" y="105477"/>
                      <a:pt x="0" y="86369"/>
                    </a:cubicBezTo>
                    <a:cubicBezTo>
                      <a:pt x="0" y="64968"/>
                      <a:pt x="21600" y="53503"/>
                      <a:pt x="55200" y="53503"/>
                    </a:cubicBezTo>
                    <a:cubicBezTo>
                      <a:pt x="86400" y="53503"/>
                      <a:pt x="86400" y="53503"/>
                      <a:pt x="86400" y="53503"/>
                    </a:cubicBezTo>
                    <a:cubicBezTo>
                      <a:pt x="86400" y="43566"/>
                      <a:pt x="86400" y="43566"/>
                      <a:pt x="86400" y="43566"/>
                    </a:cubicBezTo>
                    <a:cubicBezTo>
                      <a:pt x="86400" y="23694"/>
                      <a:pt x="74400" y="15286"/>
                      <a:pt x="52000" y="15286"/>
                    </a:cubicBezTo>
                    <a:cubicBezTo>
                      <a:pt x="31200" y="15286"/>
                      <a:pt x="20000" y="25222"/>
                      <a:pt x="20000" y="38216"/>
                    </a:cubicBezTo>
                    <a:cubicBezTo>
                      <a:pt x="20000" y="40509"/>
                      <a:pt x="20000" y="40509"/>
                      <a:pt x="20000" y="40509"/>
                    </a:cubicBezTo>
                    <a:cubicBezTo>
                      <a:pt x="2400" y="40509"/>
                      <a:pt x="2400" y="40509"/>
                      <a:pt x="2400" y="40509"/>
                    </a:cubicBezTo>
                    <a:cubicBezTo>
                      <a:pt x="2400" y="35159"/>
                      <a:pt x="2400" y="35159"/>
                      <a:pt x="2400" y="35159"/>
                    </a:cubicBezTo>
                    <a:cubicBezTo>
                      <a:pt x="2400" y="17579"/>
                      <a:pt x="17600" y="0"/>
                      <a:pt x="52800" y="0"/>
                    </a:cubicBezTo>
                    <a:cubicBezTo>
                      <a:pt x="85600" y="0"/>
                      <a:pt x="105600" y="14522"/>
                      <a:pt x="105600" y="44331"/>
                    </a:cubicBezTo>
                    <a:cubicBezTo>
                      <a:pt x="105600" y="103184"/>
                      <a:pt x="105600" y="103184"/>
                      <a:pt x="105600" y="103184"/>
                    </a:cubicBezTo>
                    <a:cubicBezTo>
                      <a:pt x="120000" y="103184"/>
                      <a:pt x="120000" y="103184"/>
                      <a:pt x="120000" y="103184"/>
                    </a:cubicBezTo>
                    <a:cubicBezTo>
                      <a:pt x="120000" y="118471"/>
                      <a:pt x="120000" y="118471"/>
                      <a:pt x="120000" y="118471"/>
                    </a:cubicBezTo>
                    <a:cubicBezTo>
                      <a:pt x="91200" y="118471"/>
                      <a:pt x="91200" y="118471"/>
                      <a:pt x="91200" y="118471"/>
                    </a:cubicBezTo>
                    <a:cubicBezTo>
                      <a:pt x="88800" y="98598"/>
                      <a:pt x="88800" y="98598"/>
                      <a:pt x="88800" y="98598"/>
                    </a:cubicBezTo>
                    <a:lnTo>
                      <a:pt x="88000" y="98598"/>
                    </a:lnTo>
                    <a:close/>
                    <a:moveTo>
                      <a:pt x="86400" y="67261"/>
                    </a:moveTo>
                    <a:cubicBezTo>
                      <a:pt x="56800" y="67261"/>
                      <a:pt x="56800" y="67261"/>
                      <a:pt x="56800" y="67261"/>
                    </a:cubicBezTo>
                    <a:cubicBezTo>
                      <a:pt x="35200" y="67261"/>
                      <a:pt x="19200" y="72611"/>
                      <a:pt x="19200" y="86369"/>
                    </a:cubicBezTo>
                    <a:cubicBezTo>
                      <a:pt x="19200" y="97834"/>
                      <a:pt x="30400" y="105477"/>
                      <a:pt x="45600" y="105477"/>
                    </a:cubicBezTo>
                    <a:cubicBezTo>
                      <a:pt x="74400" y="105477"/>
                      <a:pt x="86400" y="84840"/>
                      <a:pt x="86400" y="84840"/>
                    </a:cubicBezTo>
                    <a:lnTo>
                      <a:pt x="86400" y="67261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2332038" y="6369050"/>
                <a:ext cx="158700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400" y="0"/>
                    </a:moveTo>
                    <a:cubicBezTo>
                      <a:pt x="56400" y="25230"/>
                      <a:pt x="56400" y="25230"/>
                      <a:pt x="56400" y="25230"/>
                    </a:cubicBezTo>
                    <a:cubicBezTo>
                      <a:pt x="114000" y="25230"/>
                      <a:pt x="114000" y="25230"/>
                      <a:pt x="114000" y="25230"/>
                    </a:cubicBezTo>
                    <a:cubicBezTo>
                      <a:pt x="114000" y="36923"/>
                      <a:pt x="114000" y="36923"/>
                      <a:pt x="114000" y="36923"/>
                    </a:cubicBezTo>
                    <a:cubicBezTo>
                      <a:pt x="56400" y="36923"/>
                      <a:pt x="56400" y="36923"/>
                      <a:pt x="56400" y="36923"/>
                    </a:cubicBezTo>
                    <a:cubicBezTo>
                      <a:pt x="56400" y="87384"/>
                      <a:pt x="56400" y="87384"/>
                      <a:pt x="56400" y="87384"/>
                    </a:cubicBezTo>
                    <a:cubicBezTo>
                      <a:pt x="56400" y="100923"/>
                      <a:pt x="68400" y="107076"/>
                      <a:pt x="86400" y="107076"/>
                    </a:cubicBezTo>
                    <a:cubicBezTo>
                      <a:pt x="106800" y="107076"/>
                      <a:pt x="120000" y="104000"/>
                      <a:pt x="120000" y="104000"/>
                    </a:cubicBezTo>
                    <a:cubicBezTo>
                      <a:pt x="120000" y="116923"/>
                      <a:pt x="120000" y="116923"/>
                      <a:pt x="120000" y="116923"/>
                    </a:cubicBezTo>
                    <a:cubicBezTo>
                      <a:pt x="120000" y="116923"/>
                      <a:pt x="104400" y="120000"/>
                      <a:pt x="82800" y="120000"/>
                    </a:cubicBezTo>
                    <a:cubicBezTo>
                      <a:pt x="46800" y="120000"/>
                      <a:pt x="27600" y="109538"/>
                      <a:pt x="27600" y="88615"/>
                    </a:cubicBezTo>
                    <a:cubicBezTo>
                      <a:pt x="27600" y="36923"/>
                      <a:pt x="27600" y="36923"/>
                      <a:pt x="27600" y="36923"/>
                    </a:cubicBezTo>
                    <a:cubicBezTo>
                      <a:pt x="0" y="36923"/>
                      <a:pt x="0" y="36923"/>
                      <a:pt x="0" y="36923"/>
                    </a:cubicBezTo>
                    <a:cubicBezTo>
                      <a:pt x="0" y="25230"/>
                      <a:pt x="0" y="25230"/>
                      <a:pt x="0" y="25230"/>
                    </a:cubicBezTo>
                    <a:cubicBezTo>
                      <a:pt x="27600" y="25230"/>
                      <a:pt x="27600" y="25230"/>
                      <a:pt x="27600" y="25230"/>
                    </a:cubicBezTo>
                    <a:cubicBezTo>
                      <a:pt x="32400" y="0"/>
                      <a:pt x="32400" y="0"/>
                      <a:pt x="32400" y="0"/>
                    </a:cubicBezTo>
                    <a:lnTo>
                      <a:pt x="56400" y="0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513013" y="6430962"/>
                <a:ext cx="23640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8000" y="98598"/>
                    </a:moveTo>
                    <a:cubicBezTo>
                      <a:pt x="88000" y="98598"/>
                      <a:pt x="77600" y="120000"/>
                      <a:pt x="41600" y="120000"/>
                    </a:cubicBezTo>
                    <a:cubicBezTo>
                      <a:pt x="16800" y="120000"/>
                      <a:pt x="0" y="105477"/>
                      <a:pt x="0" y="86369"/>
                    </a:cubicBezTo>
                    <a:cubicBezTo>
                      <a:pt x="0" y="64968"/>
                      <a:pt x="21600" y="53503"/>
                      <a:pt x="55200" y="53503"/>
                    </a:cubicBezTo>
                    <a:cubicBezTo>
                      <a:pt x="86400" y="53503"/>
                      <a:pt x="86400" y="53503"/>
                      <a:pt x="86400" y="53503"/>
                    </a:cubicBezTo>
                    <a:cubicBezTo>
                      <a:pt x="86400" y="43566"/>
                      <a:pt x="86400" y="43566"/>
                      <a:pt x="86400" y="43566"/>
                    </a:cubicBezTo>
                    <a:cubicBezTo>
                      <a:pt x="86400" y="23694"/>
                      <a:pt x="74400" y="15286"/>
                      <a:pt x="52000" y="15286"/>
                    </a:cubicBezTo>
                    <a:cubicBezTo>
                      <a:pt x="31200" y="15286"/>
                      <a:pt x="20000" y="25222"/>
                      <a:pt x="20000" y="38216"/>
                    </a:cubicBezTo>
                    <a:cubicBezTo>
                      <a:pt x="20000" y="40509"/>
                      <a:pt x="20000" y="40509"/>
                      <a:pt x="20000" y="40509"/>
                    </a:cubicBezTo>
                    <a:cubicBezTo>
                      <a:pt x="2400" y="40509"/>
                      <a:pt x="2400" y="40509"/>
                      <a:pt x="2400" y="40509"/>
                    </a:cubicBezTo>
                    <a:cubicBezTo>
                      <a:pt x="2400" y="35159"/>
                      <a:pt x="2400" y="35159"/>
                      <a:pt x="2400" y="35159"/>
                    </a:cubicBezTo>
                    <a:cubicBezTo>
                      <a:pt x="2400" y="17579"/>
                      <a:pt x="17600" y="0"/>
                      <a:pt x="52800" y="0"/>
                    </a:cubicBezTo>
                    <a:cubicBezTo>
                      <a:pt x="85600" y="0"/>
                      <a:pt x="105600" y="14522"/>
                      <a:pt x="105600" y="44331"/>
                    </a:cubicBezTo>
                    <a:cubicBezTo>
                      <a:pt x="105600" y="103184"/>
                      <a:pt x="105600" y="103184"/>
                      <a:pt x="105600" y="103184"/>
                    </a:cubicBezTo>
                    <a:cubicBezTo>
                      <a:pt x="120000" y="103184"/>
                      <a:pt x="120000" y="103184"/>
                      <a:pt x="120000" y="103184"/>
                    </a:cubicBezTo>
                    <a:cubicBezTo>
                      <a:pt x="120000" y="118471"/>
                      <a:pt x="120000" y="118471"/>
                      <a:pt x="120000" y="118471"/>
                    </a:cubicBezTo>
                    <a:cubicBezTo>
                      <a:pt x="91200" y="118471"/>
                      <a:pt x="91200" y="118471"/>
                      <a:pt x="91200" y="118471"/>
                    </a:cubicBezTo>
                    <a:cubicBezTo>
                      <a:pt x="88800" y="98598"/>
                      <a:pt x="88800" y="98598"/>
                      <a:pt x="88800" y="98598"/>
                    </a:cubicBezTo>
                    <a:lnTo>
                      <a:pt x="88000" y="98598"/>
                    </a:lnTo>
                    <a:close/>
                    <a:moveTo>
                      <a:pt x="86400" y="67261"/>
                    </a:moveTo>
                    <a:cubicBezTo>
                      <a:pt x="56800" y="67261"/>
                      <a:pt x="56800" y="67261"/>
                      <a:pt x="56800" y="67261"/>
                    </a:cubicBezTo>
                    <a:cubicBezTo>
                      <a:pt x="35200" y="67261"/>
                      <a:pt x="19200" y="72611"/>
                      <a:pt x="19200" y="86369"/>
                    </a:cubicBezTo>
                    <a:cubicBezTo>
                      <a:pt x="19200" y="97834"/>
                      <a:pt x="30400" y="105477"/>
                      <a:pt x="46400" y="105477"/>
                    </a:cubicBezTo>
                    <a:cubicBezTo>
                      <a:pt x="74400" y="105477"/>
                      <a:pt x="86400" y="84840"/>
                      <a:pt x="86400" y="84840"/>
                    </a:cubicBezTo>
                    <a:lnTo>
                      <a:pt x="86400" y="67261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749550" y="6289675"/>
                <a:ext cx="266700" cy="392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142" y="107755"/>
                    </a:moveTo>
                    <a:cubicBezTo>
                      <a:pt x="29285" y="119020"/>
                      <a:pt x="29285" y="119020"/>
                      <a:pt x="29285" y="119020"/>
                    </a:cubicBezTo>
                    <a:cubicBezTo>
                      <a:pt x="16428" y="119020"/>
                      <a:pt x="16428" y="119020"/>
                      <a:pt x="16428" y="119020"/>
                    </a:cubicBezTo>
                    <a:cubicBezTo>
                      <a:pt x="16428" y="9795"/>
                      <a:pt x="16428" y="9795"/>
                      <a:pt x="16428" y="9795"/>
                    </a:cubicBezTo>
                    <a:cubicBezTo>
                      <a:pt x="0" y="9795"/>
                      <a:pt x="0" y="9795"/>
                      <a:pt x="0" y="97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571" y="0"/>
                      <a:pt x="33571" y="0"/>
                      <a:pt x="33571" y="0"/>
                    </a:cubicBezTo>
                    <a:cubicBezTo>
                      <a:pt x="33571" y="48000"/>
                      <a:pt x="33571" y="48000"/>
                      <a:pt x="33571" y="48000"/>
                    </a:cubicBezTo>
                    <a:cubicBezTo>
                      <a:pt x="33571" y="48489"/>
                      <a:pt x="32857" y="53387"/>
                      <a:pt x="32857" y="53387"/>
                    </a:cubicBezTo>
                    <a:cubicBezTo>
                      <a:pt x="33571" y="53387"/>
                      <a:pt x="33571" y="53387"/>
                      <a:pt x="33571" y="53387"/>
                    </a:cubicBezTo>
                    <a:cubicBezTo>
                      <a:pt x="33571" y="53387"/>
                      <a:pt x="43571" y="43102"/>
                      <a:pt x="70000" y="43102"/>
                    </a:cubicBezTo>
                    <a:cubicBezTo>
                      <a:pt x="97142" y="43102"/>
                      <a:pt x="120000" y="56816"/>
                      <a:pt x="120000" y="81795"/>
                    </a:cubicBezTo>
                    <a:cubicBezTo>
                      <a:pt x="120000" y="106775"/>
                      <a:pt x="98571" y="120000"/>
                      <a:pt x="70000" y="120000"/>
                    </a:cubicBezTo>
                    <a:cubicBezTo>
                      <a:pt x="44285" y="120000"/>
                      <a:pt x="32857" y="107755"/>
                      <a:pt x="32857" y="107755"/>
                    </a:cubicBezTo>
                    <a:lnTo>
                      <a:pt x="32142" y="107755"/>
                    </a:lnTo>
                    <a:close/>
                    <a:moveTo>
                      <a:pt x="33571" y="64163"/>
                    </a:moveTo>
                    <a:cubicBezTo>
                      <a:pt x="33571" y="97469"/>
                      <a:pt x="33571" y="97469"/>
                      <a:pt x="33571" y="97469"/>
                    </a:cubicBezTo>
                    <a:cubicBezTo>
                      <a:pt x="39285" y="105795"/>
                      <a:pt x="52857" y="109714"/>
                      <a:pt x="66428" y="109714"/>
                    </a:cubicBezTo>
                    <a:cubicBezTo>
                      <a:pt x="85714" y="109714"/>
                      <a:pt x="102857" y="100897"/>
                      <a:pt x="102857" y="81795"/>
                    </a:cubicBezTo>
                    <a:cubicBezTo>
                      <a:pt x="102857" y="62204"/>
                      <a:pt x="84285" y="53387"/>
                      <a:pt x="66428" y="53387"/>
                    </a:cubicBezTo>
                    <a:cubicBezTo>
                      <a:pt x="46428" y="53387"/>
                      <a:pt x="37142" y="60734"/>
                      <a:pt x="33571" y="64163"/>
                    </a:cubicBezTo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3032125" y="6430962"/>
                <a:ext cx="173100" cy="247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9354"/>
                    </a:moveTo>
                    <a:cubicBezTo>
                      <a:pt x="116697" y="18580"/>
                      <a:pt x="110091" y="17806"/>
                      <a:pt x="101284" y="17806"/>
                    </a:cubicBezTo>
                    <a:cubicBezTo>
                      <a:pt x="59449" y="17806"/>
                      <a:pt x="51743" y="52645"/>
                      <a:pt x="51743" y="52645"/>
                    </a:cubicBezTo>
                    <a:cubicBezTo>
                      <a:pt x="51743" y="104516"/>
                      <a:pt x="51743" y="104516"/>
                      <a:pt x="51743" y="104516"/>
                    </a:cubicBezTo>
                    <a:cubicBezTo>
                      <a:pt x="78165" y="104516"/>
                      <a:pt x="78165" y="104516"/>
                      <a:pt x="78165" y="104516"/>
                    </a:cubicBezTo>
                    <a:cubicBezTo>
                      <a:pt x="78165" y="120000"/>
                      <a:pt x="78165" y="120000"/>
                      <a:pt x="78165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104516"/>
                      <a:pt x="0" y="104516"/>
                      <a:pt x="0" y="104516"/>
                    </a:cubicBezTo>
                    <a:cubicBezTo>
                      <a:pt x="24220" y="104516"/>
                      <a:pt x="24220" y="104516"/>
                      <a:pt x="24220" y="104516"/>
                    </a:cubicBezTo>
                    <a:cubicBezTo>
                      <a:pt x="24220" y="17806"/>
                      <a:pt x="24220" y="17806"/>
                      <a:pt x="24220" y="17806"/>
                    </a:cubicBezTo>
                    <a:cubicBezTo>
                      <a:pt x="0" y="17806"/>
                      <a:pt x="0" y="17806"/>
                      <a:pt x="0" y="17806"/>
                    </a:cubicBezTo>
                    <a:cubicBezTo>
                      <a:pt x="0" y="2322"/>
                      <a:pt x="0" y="2322"/>
                      <a:pt x="0" y="2322"/>
                    </a:cubicBezTo>
                    <a:cubicBezTo>
                      <a:pt x="45137" y="2322"/>
                      <a:pt x="45137" y="2322"/>
                      <a:pt x="45137" y="2322"/>
                    </a:cubicBezTo>
                    <a:cubicBezTo>
                      <a:pt x="47339" y="31741"/>
                      <a:pt x="47339" y="31741"/>
                      <a:pt x="47339" y="31741"/>
                    </a:cubicBezTo>
                    <a:cubicBezTo>
                      <a:pt x="48440" y="31741"/>
                      <a:pt x="48440" y="31741"/>
                      <a:pt x="48440" y="31741"/>
                    </a:cubicBezTo>
                    <a:cubicBezTo>
                      <a:pt x="48440" y="31741"/>
                      <a:pt x="56146" y="0"/>
                      <a:pt x="102385" y="0"/>
                    </a:cubicBezTo>
                    <a:cubicBezTo>
                      <a:pt x="110091" y="0"/>
                      <a:pt x="115596" y="774"/>
                      <a:pt x="120000" y="1548"/>
                    </a:cubicBezTo>
                    <a:lnTo>
                      <a:pt x="120000" y="19354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3241675" y="6329362"/>
                <a:ext cx="10800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1176" y="108990"/>
                    </a:moveTo>
                    <a:cubicBezTo>
                      <a:pt x="120000" y="108990"/>
                      <a:pt x="120000" y="108990"/>
                      <a:pt x="120000" y="10899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108990"/>
                      <a:pt x="0" y="108990"/>
                      <a:pt x="0" y="108990"/>
                    </a:cubicBezTo>
                    <a:cubicBezTo>
                      <a:pt x="38823" y="108990"/>
                      <a:pt x="38823" y="108990"/>
                      <a:pt x="38823" y="108990"/>
                    </a:cubicBezTo>
                    <a:cubicBezTo>
                      <a:pt x="38823" y="47339"/>
                      <a:pt x="38823" y="47339"/>
                      <a:pt x="38823" y="47339"/>
                    </a:cubicBezTo>
                    <a:cubicBezTo>
                      <a:pt x="0" y="47339"/>
                      <a:pt x="0" y="47339"/>
                      <a:pt x="0" y="47339"/>
                    </a:cubicBezTo>
                    <a:cubicBezTo>
                      <a:pt x="0" y="36330"/>
                      <a:pt x="0" y="36330"/>
                      <a:pt x="0" y="36330"/>
                    </a:cubicBezTo>
                    <a:cubicBezTo>
                      <a:pt x="81176" y="36330"/>
                      <a:pt x="81176" y="36330"/>
                      <a:pt x="81176" y="36330"/>
                    </a:cubicBezTo>
                    <a:lnTo>
                      <a:pt x="81176" y="108990"/>
                    </a:lnTo>
                    <a:close/>
                    <a:moveTo>
                      <a:pt x="58235" y="20917"/>
                    </a:moveTo>
                    <a:cubicBezTo>
                      <a:pt x="40588" y="20917"/>
                      <a:pt x="24705" y="16513"/>
                      <a:pt x="24705" y="10458"/>
                    </a:cubicBezTo>
                    <a:cubicBezTo>
                      <a:pt x="24705" y="4403"/>
                      <a:pt x="40588" y="0"/>
                      <a:pt x="58235" y="0"/>
                    </a:cubicBezTo>
                    <a:cubicBezTo>
                      <a:pt x="77647" y="0"/>
                      <a:pt x="93529" y="4403"/>
                      <a:pt x="93529" y="10458"/>
                    </a:cubicBezTo>
                    <a:cubicBezTo>
                      <a:pt x="93529" y="16513"/>
                      <a:pt x="77647" y="20917"/>
                      <a:pt x="58235" y="20917"/>
                    </a:cubicBezTo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3362326" y="6430962"/>
                <a:ext cx="22230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571" y="60382"/>
                    </a:moveTo>
                    <a:cubicBezTo>
                      <a:pt x="20571" y="90191"/>
                      <a:pt x="42857" y="104713"/>
                      <a:pt x="67714" y="104713"/>
                    </a:cubicBezTo>
                    <a:cubicBezTo>
                      <a:pt x="97714" y="104713"/>
                      <a:pt x="110571" y="91719"/>
                      <a:pt x="110571" y="91719"/>
                    </a:cubicBezTo>
                    <a:cubicBezTo>
                      <a:pt x="117428" y="104713"/>
                      <a:pt x="117428" y="104713"/>
                      <a:pt x="117428" y="104713"/>
                    </a:cubicBezTo>
                    <a:cubicBezTo>
                      <a:pt x="117428" y="104713"/>
                      <a:pt x="102857" y="120000"/>
                      <a:pt x="66000" y="120000"/>
                    </a:cubicBezTo>
                    <a:cubicBezTo>
                      <a:pt x="27428" y="120000"/>
                      <a:pt x="0" y="98598"/>
                      <a:pt x="0" y="60382"/>
                    </a:cubicBezTo>
                    <a:cubicBezTo>
                      <a:pt x="0" y="19872"/>
                      <a:pt x="24857" y="0"/>
                      <a:pt x="64285" y="0"/>
                    </a:cubicBezTo>
                    <a:cubicBezTo>
                      <a:pt x="105428" y="0"/>
                      <a:pt x="120000" y="19872"/>
                      <a:pt x="120000" y="42038"/>
                    </a:cubicBezTo>
                    <a:cubicBezTo>
                      <a:pt x="120000" y="48152"/>
                      <a:pt x="120000" y="48152"/>
                      <a:pt x="120000" y="48152"/>
                    </a:cubicBezTo>
                    <a:cubicBezTo>
                      <a:pt x="101142" y="48152"/>
                      <a:pt x="101142" y="48152"/>
                      <a:pt x="101142" y="48152"/>
                    </a:cubicBezTo>
                    <a:cubicBezTo>
                      <a:pt x="101142" y="44331"/>
                      <a:pt x="101142" y="44331"/>
                      <a:pt x="101142" y="44331"/>
                    </a:cubicBezTo>
                    <a:cubicBezTo>
                      <a:pt x="101142" y="26751"/>
                      <a:pt x="90000" y="16050"/>
                      <a:pt x="64285" y="16050"/>
                    </a:cubicBezTo>
                    <a:cubicBezTo>
                      <a:pt x="38571" y="16050"/>
                      <a:pt x="20571" y="27515"/>
                      <a:pt x="20571" y="60382"/>
                    </a:cubicBezTo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3598862" y="6289675"/>
                <a:ext cx="2745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601" y="75918"/>
                    </a:moveTo>
                    <a:lnTo>
                      <a:pt x="58265" y="75918"/>
                    </a:lnTo>
                    <a:lnTo>
                      <a:pt x="83930" y="54367"/>
                    </a:lnTo>
                    <a:lnTo>
                      <a:pt x="70751" y="54367"/>
                    </a:lnTo>
                    <a:lnTo>
                      <a:pt x="70751" y="45061"/>
                    </a:lnTo>
                    <a:lnTo>
                      <a:pt x="118612" y="45061"/>
                    </a:lnTo>
                    <a:lnTo>
                      <a:pt x="118612" y="54367"/>
                    </a:lnTo>
                    <a:lnTo>
                      <a:pt x="101965" y="54367"/>
                    </a:lnTo>
                    <a:lnTo>
                      <a:pt x="71445" y="80816"/>
                    </a:lnTo>
                    <a:lnTo>
                      <a:pt x="104046" y="110204"/>
                    </a:lnTo>
                    <a:lnTo>
                      <a:pt x="120000" y="110204"/>
                    </a:lnTo>
                    <a:lnTo>
                      <a:pt x="120000" y="120000"/>
                    </a:lnTo>
                    <a:lnTo>
                      <a:pt x="94335" y="120000"/>
                    </a:lnTo>
                    <a:lnTo>
                      <a:pt x="56878" y="85224"/>
                    </a:lnTo>
                    <a:lnTo>
                      <a:pt x="32601" y="85224"/>
                    </a:lnTo>
                    <a:lnTo>
                      <a:pt x="32601" y="110204"/>
                    </a:lnTo>
                    <a:lnTo>
                      <a:pt x="47167" y="110204"/>
                    </a:lnTo>
                    <a:lnTo>
                      <a:pt x="47167" y="120000"/>
                    </a:lnTo>
                    <a:lnTo>
                      <a:pt x="0" y="120000"/>
                    </a:lnTo>
                    <a:lnTo>
                      <a:pt x="0" y="110204"/>
                    </a:lnTo>
                    <a:lnTo>
                      <a:pt x="15953" y="110204"/>
                    </a:lnTo>
                    <a:lnTo>
                      <a:pt x="15953" y="9795"/>
                    </a:lnTo>
                    <a:lnTo>
                      <a:pt x="0" y="9795"/>
                    </a:lnTo>
                    <a:lnTo>
                      <a:pt x="0" y="0"/>
                    </a:lnTo>
                    <a:lnTo>
                      <a:pt x="32601" y="0"/>
                    </a:lnTo>
                    <a:lnTo>
                      <a:pt x="32601" y="75918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3890962" y="6430962"/>
                <a:ext cx="20310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625" y="80254"/>
                    </a:moveTo>
                    <a:cubicBezTo>
                      <a:pt x="20625" y="83312"/>
                      <a:pt x="20625" y="83312"/>
                      <a:pt x="20625" y="83312"/>
                    </a:cubicBezTo>
                    <a:cubicBezTo>
                      <a:pt x="20625" y="94777"/>
                      <a:pt x="32812" y="104713"/>
                      <a:pt x="59062" y="104713"/>
                    </a:cubicBezTo>
                    <a:cubicBezTo>
                      <a:pt x="85312" y="104713"/>
                      <a:pt x="97500" y="97834"/>
                      <a:pt x="97500" y="86369"/>
                    </a:cubicBezTo>
                    <a:cubicBezTo>
                      <a:pt x="97500" y="74140"/>
                      <a:pt x="77812" y="70318"/>
                      <a:pt x="57187" y="67261"/>
                    </a:cubicBezTo>
                    <a:cubicBezTo>
                      <a:pt x="31875" y="63439"/>
                      <a:pt x="3750" y="58089"/>
                      <a:pt x="3750" y="32866"/>
                    </a:cubicBezTo>
                    <a:cubicBezTo>
                      <a:pt x="3750" y="12993"/>
                      <a:pt x="26250" y="0"/>
                      <a:pt x="58125" y="0"/>
                    </a:cubicBezTo>
                    <a:cubicBezTo>
                      <a:pt x="100312" y="0"/>
                      <a:pt x="116250" y="14522"/>
                      <a:pt x="116250" y="32101"/>
                    </a:cubicBezTo>
                    <a:cubicBezTo>
                      <a:pt x="116250" y="40509"/>
                      <a:pt x="116250" y="40509"/>
                      <a:pt x="116250" y="40509"/>
                    </a:cubicBezTo>
                    <a:cubicBezTo>
                      <a:pt x="94687" y="40509"/>
                      <a:pt x="94687" y="40509"/>
                      <a:pt x="94687" y="40509"/>
                    </a:cubicBezTo>
                    <a:cubicBezTo>
                      <a:pt x="94687" y="35159"/>
                      <a:pt x="94687" y="35159"/>
                      <a:pt x="94687" y="35159"/>
                    </a:cubicBezTo>
                    <a:cubicBezTo>
                      <a:pt x="94687" y="22929"/>
                      <a:pt x="84375" y="15286"/>
                      <a:pt x="59062" y="15286"/>
                    </a:cubicBezTo>
                    <a:cubicBezTo>
                      <a:pt x="43125" y="15286"/>
                      <a:pt x="26250" y="20636"/>
                      <a:pt x="26250" y="32866"/>
                    </a:cubicBezTo>
                    <a:cubicBezTo>
                      <a:pt x="26250" y="46624"/>
                      <a:pt x="45937" y="49681"/>
                      <a:pt x="66562" y="52738"/>
                    </a:cubicBezTo>
                    <a:cubicBezTo>
                      <a:pt x="93750" y="56560"/>
                      <a:pt x="120000" y="63439"/>
                      <a:pt x="120000" y="86369"/>
                    </a:cubicBezTo>
                    <a:cubicBezTo>
                      <a:pt x="120000" y="104713"/>
                      <a:pt x="102187" y="120000"/>
                      <a:pt x="60000" y="120000"/>
                    </a:cubicBezTo>
                    <a:cubicBezTo>
                      <a:pt x="15937" y="120000"/>
                      <a:pt x="0" y="103949"/>
                      <a:pt x="0" y="87898"/>
                    </a:cubicBezTo>
                    <a:cubicBezTo>
                      <a:pt x="0" y="80254"/>
                      <a:pt x="0" y="80254"/>
                      <a:pt x="0" y="80254"/>
                    </a:cubicBezTo>
                    <a:lnTo>
                      <a:pt x="20625" y="80254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361446" y="367689"/>
            <a:ext cx="114846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365602" y="1102517"/>
            <a:ext cx="11481900" cy="5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2" name="Google Shape;282;p31"/>
          <p:cNvSpPr txBox="1">
            <a:spLocks noGrp="1"/>
          </p:cNvSpPr>
          <p:nvPr>
            <p:ph type="sldNum" idx="12"/>
          </p:nvPr>
        </p:nvSpPr>
        <p:spPr>
          <a:xfrm>
            <a:off x="11579069" y="6446443"/>
            <a:ext cx="342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Source Sans Pro Light"/>
              <a:buNone/>
              <a:defRPr sz="1100" b="0" i="0" u="none" strike="noStrike" cap="none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761800" y="1186975"/>
            <a:ext cx="5332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7618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08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4"/>
          <p:cNvCxnSpPr/>
          <p:nvPr/>
        </p:nvCxnSpPr>
        <p:spPr>
          <a:xfrm>
            <a:off x="761809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ubTitle" idx="2"/>
          </p:nvPr>
        </p:nvSpPr>
        <p:spPr>
          <a:xfrm>
            <a:off x="761809" y="5756000"/>
            <a:ext cx="5262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460864" y="365126"/>
            <a:ext cx="112572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460864" y="1585913"/>
            <a:ext cx="112572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arlow"/>
              <a:buChar char="▪"/>
              <a:defRPr sz="28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"/>
              <a:buChar char="▪"/>
              <a:defRPr sz="24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rlow"/>
              <a:buChar char="▪"/>
              <a:defRPr sz="20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▪"/>
              <a:defRPr sz="18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Title">
  <p:cSld name="OBJECT_1_2_1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460864" y="365126"/>
            <a:ext cx="112572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body" idx="1"/>
          </p:nvPr>
        </p:nvSpPr>
        <p:spPr>
          <a:xfrm>
            <a:off x="460864" y="1585913"/>
            <a:ext cx="112572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1">
  <p:cSld name="1_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460864" y="365126"/>
            <a:ext cx="112572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460432" y="1567543"/>
            <a:ext cx="11257200" cy="4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761800" y="1186975"/>
            <a:ext cx="5332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7618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810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5"/>
          <p:cNvCxnSpPr/>
          <p:nvPr/>
        </p:nvCxnSpPr>
        <p:spPr>
          <a:xfrm>
            <a:off x="761809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761809" y="5756000"/>
            <a:ext cx="5262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1809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761809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609855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761809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6916469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4"/>
          </p:nvPr>
        </p:nvSpPr>
        <p:spPr>
          <a:xfrm>
            <a:off x="795814" y="1970333"/>
            <a:ext cx="44844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5"/>
          </p:nvPr>
        </p:nvSpPr>
        <p:spPr>
          <a:xfrm>
            <a:off x="6933565" y="1970333"/>
            <a:ext cx="44850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61809" y="3986900"/>
            <a:ext cx="45189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2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6931932" y="3986900"/>
            <a:ext cx="44952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4"/>
          </p:nvPr>
        </p:nvSpPr>
        <p:spPr>
          <a:xfrm>
            <a:off x="795814" y="3126633"/>
            <a:ext cx="44844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5"/>
          </p:nvPr>
        </p:nvSpPr>
        <p:spPr>
          <a:xfrm>
            <a:off x="6948938" y="3126633"/>
            <a:ext cx="44613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6098592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7933896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423655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761809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3"/>
          </p:nvPr>
        </p:nvSpPr>
        <p:spPr>
          <a:xfrm>
            <a:off x="4482478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4"/>
          </p:nvPr>
        </p:nvSpPr>
        <p:spPr>
          <a:xfrm>
            <a:off x="8167756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5"/>
          </p:nvPr>
        </p:nvSpPr>
        <p:spPr>
          <a:xfrm>
            <a:off x="786070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6"/>
          </p:nvPr>
        </p:nvSpPr>
        <p:spPr>
          <a:xfrm>
            <a:off x="4494675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7"/>
          </p:nvPr>
        </p:nvSpPr>
        <p:spPr>
          <a:xfrm>
            <a:off x="8179953" y="19703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1809" y="1825633"/>
            <a:ext cx="1058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646561" y="6361500"/>
            <a:ext cx="537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©2023 Databricks Inc. — All rights reserved</a:t>
            </a:r>
            <a:endParaRPr sz="11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046331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FB38-9723-6CB2-07E9-CC78587A52E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1">
          <p15:clr>
            <a:srgbClr val="EA4335"/>
          </p15:clr>
        </p15:guide>
        <p15:guide id="8" pos="2185">
          <p15:clr>
            <a:srgbClr val="EA4335"/>
          </p15:clr>
        </p15:guide>
        <p15:guide id="9" pos="2651">
          <p15:clr>
            <a:srgbClr val="EA4335"/>
          </p15:clr>
        </p15:guide>
        <p15:guide id="10" pos="2755">
          <p15:clr>
            <a:srgbClr val="EA4335"/>
          </p15:clr>
        </p15:guide>
        <p15:guide id="11" pos="3223">
          <p15:clr>
            <a:srgbClr val="EA4335"/>
          </p15:clr>
        </p15:guide>
        <p15:guide id="12" pos="3326">
          <p15:clr>
            <a:srgbClr val="EA4335"/>
          </p15:clr>
        </p15:guide>
        <p15:guide id="13" pos="3795">
          <p15:clr>
            <a:srgbClr val="EA4335"/>
          </p15:clr>
        </p15:guide>
        <p15:guide id="14" pos="3883">
          <p15:clr>
            <a:srgbClr val="EA4335"/>
          </p15:clr>
        </p15:guide>
        <p15:guide id="15" pos="4367">
          <p15:clr>
            <a:srgbClr val="EA4335"/>
          </p15:clr>
        </p15:guide>
        <p15:guide id="16" pos="4455">
          <p15:clr>
            <a:srgbClr val="EA4335"/>
          </p15:clr>
        </p15:guide>
        <p15:guide id="17" pos="4923">
          <p15:clr>
            <a:srgbClr val="EA4335"/>
          </p15:clr>
        </p15:guide>
        <p15:guide id="18" pos="5027">
          <p15:clr>
            <a:srgbClr val="EA4335"/>
          </p15:clr>
        </p15:guide>
        <p15:guide id="19" pos="5493">
          <p15:clr>
            <a:srgbClr val="EA4335"/>
          </p15:clr>
        </p15:guide>
        <p15:guide id="20" pos="5587">
          <p15:clr>
            <a:srgbClr val="EA4335"/>
          </p15:clr>
        </p15:guide>
        <p15:guide id="21" pos="6064">
          <p15:clr>
            <a:srgbClr val="EA4335"/>
          </p15:clr>
        </p15:guide>
        <p15:guide id="22" pos="6161">
          <p15:clr>
            <a:srgbClr val="EA4335"/>
          </p15:clr>
        </p15:guide>
        <p15:guide id="23" pos="6622">
          <p15:clr>
            <a:srgbClr val="EA4335"/>
          </p15:clr>
        </p15:guide>
        <p15:guide id="24" pos="6718">
          <p15:clr>
            <a:srgbClr val="EA4335"/>
          </p15:clr>
        </p15:guide>
        <p15:guide id="25" pos="7198">
          <p15:clr>
            <a:srgbClr val="EA4335"/>
          </p15:clr>
        </p15:guide>
        <p15:guide id="26" pos="7294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39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15.png"/><Relationship Id="rId5" Type="http://schemas.openxmlformats.org/officeDocument/2006/relationships/image" Target="../media/image41.png"/><Relationship Id="rId15" Type="http://schemas.openxmlformats.org/officeDocument/2006/relationships/image" Target="../media/image47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0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ctrTitle"/>
          </p:nvPr>
        </p:nvSpPr>
        <p:spPr>
          <a:xfrm>
            <a:off x="761609" y="1186975"/>
            <a:ext cx="5331600" cy="238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Unity Catalog</a:t>
            </a:r>
            <a:endParaRPr sz="46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1"/>
          </p:nvPr>
        </p:nvSpPr>
        <p:spPr>
          <a:xfrm>
            <a:off x="761809" y="3835400"/>
            <a:ext cx="4676400" cy="11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3100"/>
              <a:t>Unified governance for all data and AI assets</a:t>
            </a:r>
            <a:endParaRPr sz="3100"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Accounts and the Cloud Provider Hierarchy</a:t>
            </a:r>
            <a:endParaRPr/>
          </a:p>
        </p:txBody>
      </p:sp>
      <p:sp>
        <p:nvSpPr>
          <p:cNvPr id="479" name="Google Shape;479;p47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0" name="Google Shape;480;p47"/>
          <p:cNvSpPr/>
          <p:nvPr/>
        </p:nvSpPr>
        <p:spPr>
          <a:xfrm>
            <a:off x="6199599" y="2782036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AAD</a:t>
            </a:r>
            <a:b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Tenant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5066539" y="4118807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Azure Subscription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2" name="Google Shape;482;p47"/>
          <p:cNvSpPr/>
          <p:nvPr/>
        </p:nvSpPr>
        <p:spPr>
          <a:xfrm>
            <a:off x="7332659" y="4118807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Azure Subscription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483" name="Google Shape;483;p47"/>
          <p:cNvCxnSpPr>
            <a:stCxn id="480" idx="2"/>
            <a:endCxn id="482" idx="0"/>
          </p:cNvCxnSpPr>
          <p:nvPr/>
        </p:nvCxnSpPr>
        <p:spPr>
          <a:xfrm rot="-5400000" flipH="1">
            <a:off x="7432749" y="3298636"/>
            <a:ext cx="507300" cy="11331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7"/>
          <p:cNvCxnSpPr>
            <a:stCxn id="480" idx="2"/>
            <a:endCxn id="481" idx="0"/>
          </p:cNvCxnSpPr>
          <p:nvPr/>
        </p:nvCxnSpPr>
        <p:spPr>
          <a:xfrm rot="5400000">
            <a:off x="6299649" y="3298636"/>
            <a:ext cx="507300" cy="11331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47"/>
          <p:cNvSpPr/>
          <p:nvPr/>
        </p:nvSpPr>
        <p:spPr>
          <a:xfrm>
            <a:off x="3932633" y="5418827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Databricks Workspace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6" name="Google Shape;486;p47"/>
          <p:cNvSpPr/>
          <p:nvPr/>
        </p:nvSpPr>
        <p:spPr>
          <a:xfrm>
            <a:off x="6060397" y="5418827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Databricks Workspace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487" name="Google Shape;487;p47"/>
          <p:cNvCxnSpPr>
            <a:stCxn id="481" idx="2"/>
            <a:endCxn id="486" idx="0"/>
          </p:cNvCxnSpPr>
          <p:nvPr/>
        </p:nvCxnSpPr>
        <p:spPr>
          <a:xfrm rot="-5400000" flipH="1">
            <a:off x="6248539" y="4686557"/>
            <a:ext cx="470400" cy="993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7"/>
          <p:cNvCxnSpPr>
            <a:stCxn id="481" idx="2"/>
            <a:endCxn id="485" idx="0"/>
          </p:cNvCxnSpPr>
          <p:nvPr/>
        </p:nvCxnSpPr>
        <p:spPr>
          <a:xfrm rot="5400000">
            <a:off x="5184589" y="4616507"/>
            <a:ext cx="470400" cy="1134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47"/>
          <p:cNvSpPr/>
          <p:nvPr/>
        </p:nvSpPr>
        <p:spPr>
          <a:xfrm>
            <a:off x="2409125" y="2782036"/>
            <a:ext cx="1840500" cy="82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Databricks Account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490" name="Google Shape;490;p47"/>
          <p:cNvCxnSpPr>
            <a:stCxn id="489" idx="3"/>
            <a:endCxn id="480" idx="1"/>
          </p:cNvCxnSpPr>
          <p:nvPr/>
        </p:nvCxnSpPr>
        <p:spPr>
          <a:xfrm>
            <a:off x="4249625" y="3196786"/>
            <a:ext cx="195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47"/>
          <p:cNvSpPr/>
          <p:nvPr/>
        </p:nvSpPr>
        <p:spPr>
          <a:xfrm>
            <a:off x="2620971" y="1899575"/>
            <a:ext cx="1416900" cy="5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Account Console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492" name="Google Shape;492;p47"/>
          <p:cNvCxnSpPr>
            <a:stCxn id="489" idx="0"/>
            <a:endCxn id="491" idx="2"/>
          </p:cNvCxnSpPr>
          <p:nvPr/>
        </p:nvCxnSpPr>
        <p:spPr>
          <a:xfrm rot="10800000">
            <a:off x="3329375" y="2489236"/>
            <a:ext cx="0" cy="2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Identity Federation with Unity Catalog</a:t>
            </a:r>
            <a:endParaRPr sz="3600"/>
          </a:p>
        </p:txBody>
      </p:sp>
      <p:sp>
        <p:nvSpPr>
          <p:cNvPr id="498" name="Google Shape;498;p48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6081725" y="1850950"/>
            <a:ext cx="22983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Unity Catalog Account Console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6073425" y="2787900"/>
            <a:ext cx="2314800" cy="110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Level User Mgmt</a:t>
            </a:r>
            <a:endParaRPr/>
          </a:p>
        </p:txBody>
      </p:sp>
      <p:pic>
        <p:nvPicPr>
          <p:cNvPr id="501" name="Google Shape;50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475" y="3088439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5000" y="3088439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8525" y="3088449"/>
            <a:ext cx="583501" cy="5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/>
          <p:cNvSpPr txBox="1"/>
          <p:nvPr/>
        </p:nvSpPr>
        <p:spPr>
          <a:xfrm>
            <a:off x="6073513" y="35196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  <a:latin typeface="DM Sans"/>
                <a:ea typeface="DM Sans"/>
                <a:cs typeface="DM Sans"/>
                <a:sym typeface="DM Sans"/>
              </a:rPr>
              <a:t>Group 1</a:t>
            </a:r>
            <a:endParaRPr sz="1200">
              <a:solidFill>
                <a:srgbClr val="7F7F7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6811138" y="35196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DM Sans"/>
                <a:ea typeface="DM Sans"/>
                <a:cs typeface="DM Sans"/>
                <a:sym typeface="DM Sans"/>
              </a:rPr>
              <a:t>Group 2</a:t>
            </a:r>
            <a:endParaRPr sz="1200">
              <a:solidFill>
                <a:srgbClr val="3F3F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7540563" y="35196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Group 4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48"/>
          <p:cNvSpPr/>
          <p:nvPr/>
        </p:nvSpPr>
        <p:spPr>
          <a:xfrm>
            <a:off x="3942650" y="4627575"/>
            <a:ext cx="1973700" cy="1499400"/>
          </a:xfrm>
          <a:prstGeom prst="roundRect">
            <a:avLst>
              <a:gd name="adj" fmla="val 1021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Workspace 1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6244000" y="4627575"/>
            <a:ext cx="1973700" cy="1499400"/>
          </a:xfrm>
          <a:prstGeom prst="roundRect">
            <a:avLst>
              <a:gd name="adj" fmla="val 10622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Workspace 2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8545350" y="4627575"/>
            <a:ext cx="1973700" cy="1499400"/>
          </a:xfrm>
          <a:prstGeom prst="roundRect">
            <a:avLst>
              <a:gd name="adj" fmla="val 11559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Workspace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0" name="Google Shape;51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7800" y="5320432"/>
            <a:ext cx="583501" cy="5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8"/>
          <p:cNvSpPr txBox="1"/>
          <p:nvPr/>
        </p:nvSpPr>
        <p:spPr>
          <a:xfrm>
            <a:off x="4509838" y="5751592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  <a:latin typeface="DM Sans"/>
                <a:ea typeface="DM Sans"/>
                <a:cs typeface="DM Sans"/>
                <a:sym typeface="DM Sans"/>
              </a:rPr>
              <a:t>Group 1</a:t>
            </a:r>
            <a:endParaRPr sz="1200">
              <a:solidFill>
                <a:srgbClr val="7F7F7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2" name="Google Shape;5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649" y="5307807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5437" y="5320441"/>
            <a:ext cx="583501" cy="5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 txBox="1"/>
          <p:nvPr/>
        </p:nvSpPr>
        <p:spPr>
          <a:xfrm>
            <a:off x="6454688" y="5738967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  <a:latin typeface="DM Sans"/>
                <a:ea typeface="DM Sans"/>
                <a:cs typeface="DM Sans"/>
                <a:sym typeface="DM Sans"/>
              </a:rPr>
              <a:t>Group 1</a:t>
            </a:r>
            <a:endParaRPr sz="1200">
              <a:solidFill>
                <a:srgbClr val="3F3F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7187475" y="5751592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Group 4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6" name="Google Shape;51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0625" y="5320432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150" y="5320441"/>
            <a:ext cx="583501" cy="5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/>
        </p:nvSpPr>
        <p:spPr>
          <a:xfrm>
            <a:off x="8796763" y="5751592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Group 2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9526188" y="5751592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Group 4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20" name="Google Shape;520;p48"/>
          <p:cNvCxnSpPr>
            <a:stCxn id="500" idx="2"/>
            <a:endCxn id="509" idx="0"/>
          </p:cNvCxnSpPr>
          <p:nvPr/>
        </p:nvCxnSpPr>
        <p:spPr>
          <a:xfrm rot="-5400000" flipH="1">
            <a:off x="8012175" y="3107550"/>
            <a:ext cx="738600" cy="230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8"/>
          <p:cNvCxnSpPr>
            <a:stCxn id="500" idx="2"/>
            <a:endCxn id="507" idx="0"/>
          </p:cNvCxnSpPr>
          <p:nvPr/>
        </p:nvCxnSpPr>
        <p:spPr>
          <a:xfrm rot="5400000">
            <a:off x="5710875" y="3107550"/>
            <a:ext cx="738600" cy="230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8"/>
          <p:cNvCxnSpPr/>
          <p:nvPr/>
        </p:nvCxnSpPr>
        <p:spPr>
          <a:xfrm rot="-5400000" flipH="1">
            <a:off x="6856875" y="4257975"/>
            <a:ext cx="738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8"/>
          <p:cNvCxnSpPr>
            <a:stCxn id="500" idx="0"/>
            <a:endCxn id="499" idx="2"/>
          </p:cNvCxnSpPr>
          <p:nvPr/>
        </p:nvCxnSpPr>
        <p:spPr>
          <a:xfrm rot="10800000">
            <a:off x="7230825" y="2556600"/>
            <a:ext cx="0" cy="231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48"/>
          <p:cNvSpPr/>
          <p:nvPr/>
        </p:nvSpPr>
        <p:spPr>
          <a:xfrm>
            <a:off x="1669900" y="1850950"/>
            <a:ext cx="1905300" cy="2037900"/>
          </a:xfrm>
          <a:prstGeom prst="roundRect">
            <a:avLst>
              <a:gd name="adj" fmla="val 864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Identity Provider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1425" y="2433689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4950" y="2433689"/>
            <a:ext cx="583501" cy="5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4962" y="3098386"/>
            <a:ext cx="583501" cy="5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/>
          <p:nvPr/>
        </p:nvSpPr>
        <p:spPr>
          <a:xfrm>
            <a:off x="1833463" y="286485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  <a:latin typeface="DM Sans"/>
                <a:ea typeface="DM Sans"/>
                <a:cs typeface="DM Sans"/>
                <a:sym typeface="DM Sans"/>
              </a:rPr>
              <a:t>Group 1</a:t>
            </a:r>
            <a:endParaRPr sz="1200">
              <a:solidFill>
                <a:srgbClr val="7F7F7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2571088" y="286485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DM Sans"/>
                <a:ea typeface="DM Sans"/>
                <a:cs typeface="DM Sans"/>
                <a:sym typeface="DM Sans"/>
              </a:rPr>
              <a:t>Group 2</a:t>
            </a:r>
            <a:endParaRPr sz="1200">
              <a:solidFill>
                <a:srgbClr val="3F3F3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2567001" y="3529538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Group 4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1425" y="3098386"/>
            <a:ext cx="583501" cy="5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/>
        </p:nvSpPr>
        <p:spPr>
          <a:xfrm>
            <a:off x="1833463" y="3529538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0AFBA"/>
                </a:solidFill>
                <a:latin typeface="DM Sans"/>
                <a:ea typeface="DM Sans"/>
                <a:cs typeface="DM Sans"/>
                <a:sym typeface="DM Sans"/>
              </a:rPr>
              <a:t>Group 3</a:t>
            </a:r>
            <a:endParaRPr sz="1200">
              <a:solidFill>
                <a:srgbClr val="90AFB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33" name="Google Shape;533;p48"/>
          <p:cNvCxnSpPr>
            <a:endCxn id="500" idx="1"/>
          </p:cNvCxnSpPr>
          <p:nvPr/>
        </p:nvCxnSpPr>
        <p:spPr>
          <a:xfrm>
            <a:off x="3578925" y="3338400"/>
            <a:ext cx="2494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34" name="Google Shape;534;p48"/>
          <p:cNvSpPr txBox="1"/>
          <p:nvPr/>
        </p:nvSpPr>
        <p:spPr>
          <a:xfrm rot="652">
            <a:off x="4028181" y="2922414"/>
            <a:ext cx="158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User/group sync</a:t>
            </a:r>
            <a:br>
              <a:rPr lang="en" i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i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i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(e.g. SCIM)</a:t>
            </a:r>
            <a:endParaRPr i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48"/>
          <p:cNvSpPr txBox="1"/>
          <p:nvPr/>
        </p:nvSpPr>
        <p:spPr>
          <a:xfrm rot="506">
            <a:off x="4123276" y="3960776"/>
            <a:ext cx="20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Federate identities</a:t>
            </a:r>
            <a:endParaRPr i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49"/>
          <p:cNvCxnSpPr>
            <a:stCxn id="541" idx="2"/>
            <a:endCxn id="542" idx="2"/>
          </p:cNvCxnSpPr>
          <p:nvPr/>
        </p:nvCxnSpPr>
        <p:spPr>
          <a:xfrm>
            <a:off x="6053120" y="4072950"/>
            <a:ext cx="0" cy="1161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43" name="Google Shape;543;p49"/>
          <p:cNvSpPr/>
          <p:nvPr/>
        </p:nvSpPr>
        <p:spPr>
          <a:xfrm>
            <a:off x="8908971" y="4003375"/>
            <a:ext cx="2589600" cy="1378500"/>
          </a:xfrm>
          <a:prstGeom prst="roundRect">
            <a:avLst>
              <a:gd name="adj" fmla="val 65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Storage</a:t>
            </a:r>
            <a:b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(ADLS) </a:t>
            </a:r>
            <a:endParaRPr baseline="30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44" name="Google Shape;544;p49"/>
          <p:cNvSpPr txBox="1">
            <a:spLocks noGrp="1"/>
          </p:cNvSpPr>
          <p:nvPr>
            <p:ph type="title"/>
          </p:nvPr>
        </p:nvSpPr>
        <p:spPr>
          <a:xfrm>
            <a:off x="749058" y="535597"/>
            <a:ext cx="106566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640"/>
              <a:t>Unity Catalog - Components</a:t>
            </a:r>
            <a:endParaRPr sz="3600"/>
          </a:p>
        </p:txBody>
      </p:sp>
      <p:sp>
        <p:nvSpPr>
          <p:cNvPr id="545" name="Google Shape;545;p49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9148250" y="4870481"/>
            <a:ext cx="2124600" cy="36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*  ADLS Container</a:t>
            </a: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1932263" y="4702575"/>
            <a:ext cx="15798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48" name="Google Shape;548;p49"/>
          <p:cNvCxnSpPr>
            <a:stCxn id="547" idx="3"/>
            <a:endCxn id="549" idx="2"/>
          </p:cNvCxnSpPr>
          <p:nvPr/>
        </p:nvCxnSpPr>
        <p:spPr>
          <a:xfrm rot="10800000" flipH="1">
            <a:off x="3512063" y="5054775"/>
            <a:ext cx="2249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49"/>
          <p:cNvSpPr txBox="1">
            <a:spLocks noGrp="1"/>
          </p:cNvSpPr>
          <p:nvPr>
            <p:ph type="subTitle" idx="1"/>
          </p:nvPr>
        </p:nvSpPr>
        <p:spPr>
          <a:xfrm>
            <a:off x="764617" y="1174702"/>
            <a:ext cx="106566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Centralized Governance</a:t>
            </a:r>
            <a:endParaRPr/>
          </a:p>
        </p:txBody>
      </p:sp>
      <p:sp>
        <p:nvSpPr>
          <p:cNvPr id="551" name="Google Shape;551;p49"/>
          <p:cNvSpPr/>
          <p:nvPr/>
        </p:nvSpPr>
        <p:spPr>
          <a:xfrm>
            <a:off x="813225" y="4931150"/>
            <a:ext cx="710400" cy="258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52" name="Google Shape;55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1443" y="4091942"/>
            <a:ext cx="710221" cy="55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9"/>
          <p:cNvPicPr preferRelativeResize="0"/>
          <p:nvPr/>
        </p:nvPicPr>
        <p:blipFill rotWithShape="1">
          <a:blip r:embed="rId3">
            <a:alphaModFix/>
          </a:blip>
          <a:srcRect b="18857"/>
          <a:stretch/>
        </p:blipFill>
        <p:spPr>
          <a:xfrm>
            <a:off x="9240175" y="4954453"/>
            <a:ext cx="313199" cy="197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9"/>
          <p:cNvCxnSpPr>
            <a:stCxn id="549" idx="6"/>
            <a:endCxn id="546" idx="1"/>
          </p:cNvCxnSpPr>
          <p:nvPr/>
        </p:nvCxnSpPr>
        <p:spPr>
          <a:xfrm rot="10800000" flipH="1">
            <a:off x="6344881" y="5053096"/>
            <a:ext cx="28035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55" name="Google Shape;555;p49"/>
          <p:cNvGrpSpPr/>
          <p:nvPr/>
        </p:nvGrpSpPr>
        <p:grpSpPr>
          <a:xfrm>
            <a:off x="5761338" y="4763143"/>
            <a:ext cx="583543" cy="583506"/>
            <a:chOff x="5866775" y="4030465"/>
            <a:chExt cx="372300" cy="372300"/>
          </a:xfrm>
        </p:grpSpPr>
        <p:sp>
          <p:nvSpPr>
            <p:cNvPr id="549" name="Google Shape;549;p49"/>
            <p:cNvSpPr/>
            <p:nvPr/>
          </p:nvSpPr>
          <p:spPr>
            <a:xfrm>
              <a:off x="5866775" y="4030465"/>
              <a:ext cx="372300" cy="372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542" name="Google Shape;542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2888" y="4070826"/>
              <a:ext cx="260075" cy="260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49"/>
          <p:cNvSpPr/>
          <p:nvPr/>
        </p:nvSpPr>
        <p:spPr>
          <a:xfrm>
            <a:off x="7583453" y="4948399"/>
            <a:ext cx="219300" cy="22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9"/>
          <p:cNvSpPr txBox="1"/>
          <p:nvPr/>
        </p:nvSpPr>
        <p:spPr>
          <a:xfrm>
            <a:off x="6024218" y="6429325"/>
            <a:ext cx="41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* Unity Catalog will support any data format (table or raw files)</a:t>
            </a:r>
            <a:endParaRPr/>
          </a:p>
        </p:txBody>
      </p:sp>
      <p:sp>
        <p:nvSpPr>
          <p:cNvPr id="558" name="Google Shape;558;p49"/>
          <p:cNvSpPr txBox="1"/>
          <p:nvPr/>
        </p:nvSpPr>
        <p:spPr>
          <a:xfrm>
            <a:off x="7503781" y="4825978"/>
            <a:ext cx="34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✔</a:t>
            </a:r>
            <a:endParaRPr sz="18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49"/>
          <p:cNvSpPr/>
          <p:nvPr/>
        </p:nvSpPr>
        <p:spPr>
          <a:xfrm>
            <a:off x="5202275" y="2638775"/>
            <a:ext cx="17013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Unity 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	    Catalog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49"/>
          <p:cNvSpPr/>
          <p:nvPr/>
        </p:nvSpPr>
        <p:spPr>
          <a:xfrm>
            <a:off x="5481875" y="19101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Audit Log</a:t>
            </a:r>
            <a:endParaRPr sz="1200"/>
          </a:p>
        </p:txBody>
      </p:sp>
      <p:sp>
        <p:nvSpPr>
          <p:cNvPr id="561" name="Google Shape;561;p49"/>
          <p:cNvSpPr/>
          <p:nvPr/>
        </p:nvSpPr>
        <p:spPr>
          <a:xfrm>
            <a:off x="6916585" y="206260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Account Level User Mgmt</a:t>
            </a:r>
            <a:endParaRPr sz="1200"/>
          </a:p>
        </p:txBody>
      </p:sp>
      <p:sp>
        <p:nvSpPr>
          <p:cNvPr id="562" name="Google Shape;562;p49"/>
          <p:cNvSpPr/>
          <p:nvPr/>
        </p:nvSpPr>
        <p:spPr>
          <a:xfrm>
            <a:off x="7275810" y="27914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Credentials</a:t>
            </a:r>
            <a:endParaRPr sz="1200"/>
          </a:p>
        </p:txBody>
      </p:sp>
      <p:sp>
        <p:nvSpPr>
          <p:cNvPr id="563" name="Google Shape;563;p49"/>
          <p:cNvSpPr/>
          <p:nvPr/>
        </p:nvSpPr>
        <p:spPr>
          <a:xfrm>
            <a:off x="4047185" y="206260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Metastore</a:t>
            </a:r>
            <a:endParaRPr sz="1200"/>
          </a:p>
        </p:txBody>
      </p:sp>
      <p:sp>
        <p:nvSpPr>
          <p:cNvPr id="564" name="Google Shape;564;p49"/>
          <p:cNvSpPr/>
          <p:nvPr/>
        </p:nvSpPr>
        <p:spPr>
          <a:xfrm>
            <a:off x="3687860" y="27914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Lineage Explorer</a:t>
            </a:r>
            <a:endParaRPr sz="1200"/>
          </a:p>
        </p:txBody>
      </p:sp>
      <p:sp>
        <p:nvSpPr>
          <p:cNvPr id="565" name="Google Shape;565;p49"/>
          <p:cNvSpPr/>
          <p:nvPr/>
        </p:nvSpPr>
        <p:spPr>
          <a:xfrm>
            <a:off x="6916585" y="35203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ACL Store</a:t>
            </a:r>
            <a:endParaRPr sz="1200"/>
          </a:p>
        </p:txBody>
      </p:sp>
      <p:cxnSp>
        <p:nvCxnSpPr>
          <p:cNvPr id="566" name="Google Shape;566;p49"/>
          <p:cNvCxnSpPr/>
          <p:nvPr/>
        </p:nvCxnSpPr>
        <p:spPr>
          <a:xfrm rot="10800000" flipH="1">
            <a:off x="6874800" y="24630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9"/>
          <p:cNvCxnSpPr/>
          <p:nvPr/>
        </p:nvCxnSpPr>
        <p:spPr>
          <a:xfrm rot="10800000">
            <a:off x="4969800" y="24630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9"/>
          <p:cNvCxnSpPr>
            <a:stCxn id="559" idx="0"/>
            <a:endCxn id="560" idx="2"/>
          </p:cNvCxnSpPr>
          <p:nvPr/>
        </p:nvCxnSpPr>
        <p:spPr>
          <a:xfrm rot="10800000">
            <a:off x="6052925" y="2310275"/>
            <a:ext cx="0" cy="328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9"/>
          <p:cNvCxnSpPr>
            <a:stCxn id="559" idx="1"/>
            <a:endCxn id="564" idx="3"/>
          </p:cNvCxnSpPr>
          <p:nvPr/>
        </p:nvCxnSpPr>
        <p:spPr>
          <a:xfrm rot="10800000">
            <a:off x="4829975" y="2991575"/>
            <a:ext cx="37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49"/>
          <p:cNvCxnSpPr>
            <a:stCxn id="562" idx="1"/>
            <a:endCxn id="559" idx="3"/>
          </p:cNvCxnSpPr>
          <p:nvPr/>
        </p:nvCxnSpPr>
        <p:spPr>
          <a:xfrm rot="10800000">
            <a:off x="6903510" y="2991575"/>
            <a:ext cx="37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49"/>
          <p:cNvCxnSpPr/>
          <p:nvPr/>
        </p:nvCxnSpPr>
        <p:spPr>
          <a:xfrm>
            <a:off x="6874800" y="33012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49"/>
          <p:cNvSpPr/>
          <p:nvPr/>
        </p:nvSpPr>
        <p:spPr>
          <a:xfrm>
            <a:off x="4047185" y="35203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Explorer</a:t>
            </a:r>
            <a:endParaRPr sz="1200"/>
          </a:p>
        </p:txBody>
      </p:sp>
      <p:cxnSp>
        <p:nvCxnSpPr>
          <p:cNvPr id="573" name="Google Shape;573;p49"/>
          <p:cNvCxnSpPr/>
          <p:nvPr/>
        </p:nvCxnSpPr>
        <p:spPr>
          <a:xfrm rot="10800000" flipH="1">
            <a:off x="4969800" y="33012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49"/>
          <p:cNvSpPr/>
          <p:nvPr/>
        </p:nvSpPr>
        <p:spPr>
          <a:xfrm>
            <a:off x="5482070" y="36727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 Control</a:t>
            </a:r>
            <a:endParaRPr sz="1200"/>
          </a:p>
        </p:txBody>
      </p:sp>
      <p:cxnSp>
        <p:nvCxnSpPr>
          <p:cNvPr id="574" name="Google Shape;574;p49"/>
          <p:cNvCxnSpPr>
            <a:stCxn id="541" idx="0"/>
            <a:endCxn id="559" idx="2"/>
          </p:cNvCxnSpPr>
          <p:nvPr/>
        </p:nvCxnSpPr>
        <p:spPr>
          <a:xfrm rot="10800000">
            <a:off x="6052820" y="3344250"/>
            <a:ext cx="300" cy="328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670" y="2769426"/>
            <a:ext cx="476006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"/>
          <p:cNvSpPr/>
          <p:nvPr/>
        </p:nvSpPr>
        <p:spPr>
          <a:xfrm>
            <a:off x="275506" y="4002350"/>
            <a:ext cx="958800" cy="89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User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1" name="Google Shape;631;p51"/>
          <p:cNvSpPr txBox="1"/>
          <p:nvPr/>
        </p:nvSpPr>
        <p:spPr>
          <a:xfrm>
            <a:off x="7398818" y="5853523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i="1">
                <a:latin typeface="DM Sans"/>
                <a:ea typeface="DM Sans"/>
                <a:cs typeface="DM Sans"/>
                <a:sym typeface="DM Sans"/>
              </a:rPr>
            </a:br>
            <a:r>
              <a:rPr lang="en" i="1">
                <a:latin typeface="DM Sans"/>
                <a:ea typeface="DM Sans"/>
                <a:cs typeface="DM Sans"/>
                <a:sym typeface="DM Sans"/>
              </a:rPr>
              <a:t>(ADLS)</a:t>
            </a:r>
            <a:endParaRPr i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2" name="Google Shape;632;p51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33" name="Google Shape;633;p51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Life of a query with Unity Catalog</a:t>
            </a:r>
            <a:endParaRPr sz="3600"/>
          </a:p>
        </p:txBody>
      </p:sp>
      <p:pic>
        <p:nvPicPr>
          <p:cNvPr id="634" name="Google Shape;63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117" y="4054655"/>
            <a:ext cx="583354" cy="583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51"/>
          <p:cNvGrpSpPr/>
          <p:nvPr/>
        </p:nvGrpSpPr>
        <p:grpSpPr>
          <a:xfrm>
            <a:off x="7614770" y="5197691"/>
            <a:ext cx="958812" cy="895500"/>
            <a:chOff x="8405325" y="4979961"/>
            <a:chExt cx="959100" cy="895500"/>
          </a:xfrm>
        </p:grpSpPr>
        <p:sp>
          <p:nvSpPr>
            <p:cNvPr id="636" name="Google Shape;636;p51"/>
            <p:cNvSpPr/>
            <p:nvPr/>
          </p:nvSpPr>
          <p:spPr>
            <a:xfrm>
              <a:off x="8405325" y="4979961"/>
              <a:ext cx="959100" cy="89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Cloud Storage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637" name="Google Shape;637;p51"/>
            <p:cNvPicPr preferRelativeResize="0"/>
            <p:nvPr/>
          </p:nvPicPr>
          <p:blipFill rotWithShape="1">
            <a:blip r:embed="rId4">
              <a:alphaModFix/>
            </a:blip>
            <a:srcRect t="5830" b="-5830"/>
            <a:stretch/>
          </p:blipFill>
          <p:spPr>
            <a:xfrm>
              <a:off x="8622375" y="5012801"/>
              <a:ext cx="525001" cy="52501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38" name="Google Shape;638;p51"/>
          <p:cNvCxnSpPr/>
          <p:nvPr/>
        </p:nvCxnSpPr>
        <p:spPr>
          <a:xfrm rot="10800000">
            <a:off x="8105441" y="4231000"/>
            <a:ext cx="0" cy="85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9" name="Google Shape;639;p51"/>
          <p:cNvGrpSpPr/>
          <p:nvPr/>
        </p:nvGrpSpPr>
        <p:grpSpPr>
          <a:xfrm>
            <a:off x="10426938" y="3243175"/>
            <a:ext cx="958812" cy="895500"/>
            <a:chOff x="10963475" y="2938375"/>
            <a:chExt cx="959100" cy="895500"/>
          </a:xfrm>
        </p:grpSpPr>
        <p:sp>
          <p:nvSpPr>
            <p:cNvPr id="640" name="Google Shape;640;p51"/>
            <p:cNvSpPr/>
            <p:nvPr/>
          </p:nvSpPr>
          <p:spPr>
            <a:xfrm>
              <a:off x="10963475" y="2938375"/>
              <a:ext cx="959100" cy="89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Audit log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641" name="Google Shape;64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51274" y="2985880"/>
              <a:ext cx="583501" cy="58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51"/>
          <p:cNvSpPr txBox="1"/>
          <p:nvPr/>
        </p:nvSpPr>
        <p:spPr>
          <a:xfrm>
            <a:off x="8986807" y="3026585"/>
            <a:ext cx="196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Write </a:t>
            </a:r>
            <a:endParaRPr sz="12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audit log</a:t>
            </a:r>
            <a:endParaRPr sz="12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3" name="Google Shape;643;p51"/>
          <p:cNvGrpSpPr/>
          <p:nvPr/>
        </p:nvGrpSpPr>
        <p:grpSpPr>
          <a:xfrm>
            <a:off x="7614808" y="1546275"/>
            <a:ext cx="958812" cy="895500"/>
            <a:chOff x="7631125" y="1241475"/>
            <a:chExt cx="959100" cy="895500"/>
          </a:xfrm>
        </p:grpSpPr>
        <p:sp>
          <p:nvSpPr>
            <p:cNvPr id="644" name="Google Shape;644;p51"/>
            <p:cNvSpPr/>
            <p:nvPr/>
          </p:nvSpPr>
          <p:spPr>
            <a:xfrm>
              <a:off x="7631125" y="1241475"/>
              <a:ext cx="959100" cy="89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Admin</a:t>
              </a:r>
              <a:endParaRPr sz="1200"/>
            </a:p>
          </p:txBody>
        </p:sp>
        <p:pic>
          <p:nvPicPr>
            <p:cNvPr id="645" name="Google Shape;645;p51"/>
            <p:cNvPicPr preferRelativeResize="0"/>
            <p:nvPr/>
          </p:nvPicPr>
          <p:blipFill rotWithShape="1">
            <a:blip r:embed="rId6">
              <a:alphaModFix/>
            </a:blip>
            <a:srcRect l="-8630" t="-8630" r="-8630" b="-8630"/>
            <a:stretch/>
          </p:blipFill>
          <p:spPr>
            <a:xfrm>
              <a:off x="7814626" y="1278277"/>
              <a:ext cx="615642" cy="615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51"/>
          <p:cNvSpPr/>
          <p:nvPr/>
        </p:nvSpPr>
        <p:spPr>
          <a:xfrm>
            <a:off x="7964026" y="2579638"/>
            <a:ext cx="282900" cy="524700"/>
          </a:xfrm>
          <a:prstGeom prst="downArrow">
            <a:avLst>
              <a:gd name="adj1" fmla="val 46756"/>
              <a:gd name="adj2" fmla="val 42789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1"/>
          <p:cNvSpPr txBox="1"/>
          <p:nvPr/>
        </p:nvSpPr>
        <p:spPr>
          <a:xfrm>
            <a:off x="8644718" y="1330575"/>
            <a:ext cx="3217500" cy="14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28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Creates a Managed Identity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Creates storage credentials/ external locations in Unity Catalog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Defines access policies in Unity Catalog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8" name="Google Shape;648;p51"/>
          <p:cNvGrpSpPr/>
          <p:nvPr/>
        </p:nvGrpSpPr>
        <p:grpSpPr>
          <a:xfrm>
            <a:off x="1310572" y="3732735"/>
            <a:ext cx="1945958" cy="554100"/>
            <a:chOff x="1310572" y="3732735"/>
            <a:chExt cx="1945958" cy="554100"/>
          </a:xfrm>
        </p:grpSpPr>
        <p:cxnSp>
          <p:nvCxnSpPr>
            <p:cNvPr id="649" name="Google Shape;649;p51"/>
            <p:cNvCxnSpPr/>
            <p:nvPr/>
          </p:nvCxnSpPr>
          <p:spPr>
            <a:xfrm>
              <a:off x="1310572" y="4270425"/>
              <a:ext cx="177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0" name="Google Shape;650;p51"/>
            <p:cNvSpPr/>
            <p:nvPr/>
          </p:nvSpPr>
          <p:spPr>
            <a:xfrm>
              <a:off x="1386802" y="3874035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1" name="Google Shape;651;p51"/>
            <p:cNvSpPr txBox="1"/>
            <p:nvPr/>
          </p:nvSpPr>
          <p:spPr>
            <a:xfrm>
              <a:off x="1625730" y="3732735"/>
              <a:ext cx="1630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Send query (SQL</a:t>
              </a: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Python, R, Scala,)</a:t>
              </a:r>
              <a:endParaRPr sz="1200"/>
            </a:p>
          </p:txBody>
        </p:sp>
      </p:grpSp>
      <p:grpSp>
        <p:nvGrpSpPr>
          <p:cNvPr id="652" name="Google Shape;652;p51"/>
          <p:cNvGrpSpPr/>
          <p:nvPr/>
        </p:nvGrpSpPr>
        <p:grpSpPr>
          <a:xfrm>
            <a:off x="8237136" y="4440525"/>
            <a:ext cx="2579429" cy="369300"/>
            <a:chOff x="8237136" y="4440525"/>
            <a:chExt cx="2579429" cy="369300"/>
          </a:xfrm>
        </p:grpSpPr>
        <p:sp>
          <p:nvSpPr>
            <p:cNvPr id="653" name="Google Shape;653;p51"/>
            <p:cNvSpPr txBox="1"/>
            <p:nvPr/>
          </p:nvSpPr>
          <p:spPr>
            <a:xfrm>
              <a:off x="8521565" y="4440525"/>
              <a:ext cx="229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Assume Managed Identity</a:t>
              </a:r>
              <a:endParaRPr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8237136" y="4505625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55" name="Google Shape;655;p51"/>
          <p:cNvGrpSpPr/>
          <p:nvPr/>
        </p:nvGrpSpPr>
        <p:grpSpPr>
          <a:xfrm>
            <a:off x="4729235" y="3835325"/>
            <a:ext cx="2748900" cy="739150"/>
            <a:chOff x="4729235" y="3835325"/>
            <a:chExt cx="2748900" cy="739150"/>
          </a:xfrm>
        </p:grpSpPr>
        <p:cxnSp>
          <p:nvCxnSpPr>
            <p:cNvPr id="656" name="Google Shape;656;p51"/>
            <p:cNvCxnSpPr/>
            <p:nvPr/>
          </p:nvCxnSpPr>
          <p:spPr>
            <a:xfrm rot="10800000">
              <a:off x="4729235" y="3835325"/>
              <a:ext cx="274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7" name="Google Shape;657;p51"/>
            <p:cNvSpPr txBox="1"/>
            <p:nvPr/>
          </p:nvSpPr>
          <p:spPr>
            <a:xfrm>
              <a:off x="5098262" y="3835575"/>
              <a:ext cx="2330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Return list of paths/data files and scoped down temporary tokens</a:t>
              </a:r>
              <a:endParaRPr sz="1200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4824195" y="3976875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59" name="Google Shape;659;p51"/>
          <p:cNvSpPr/>
          <p:nvPr/>
        </p:nvSpPr>
        <p:spPr>
          <a:xfrm>
            <a:off x="7614813" y="3242200"/>
            <a:ext cx="1925400" cy="89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51"/>
          <p:cNvGrpSpPr/>
          <p:nvPr/>
        </p:nvGrpSpPr>
        <p:grpSpPr>
          <a:xfrm>
            <a:off x="4729231" y="3017203"/>
            <a:ext cx="2748900" cy="554100"/>
            <a:chOff x="4729231" y="3017203"/>
            <a:chExt cx="2748900" cy="554100"/>
          </a:xfrm>
        </p:grpSpPr>
        <p:sp>
          <p:nvSpPr>
            <p:cNvPr id="661" name="Google Shape;661;p51"/>
            <p:cNvSpPr txBox="1"/>
            <p:nvPr/>
          </p:nvSpPr>
          <p:spPr>
            <a:xfrm>
              <a:off x="5098262" y="3017203"/>
              <a:ext cx="196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  <a:t>Check namespace , metadata and grants</a:t>
              </a:r>
              <a:endParaRPr sz="1200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4824195" y="3158503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663" name="Google Shape;663;p51"/>
            <p:cNvCxnSpPr/>
            <p:nvPr/>
          </p:nvCxnSpPr>
          <p:spPr>
            <a:xfrm rot="10800000">
              <a:off x="4729231" y="3530536"/>
              <a:ext cx="274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664" name="Google Shape;664;p51"/>
          <p:cNvGrpSpPr/>
          <p:nvPr/>
        </p:nvGrpSpPr>
        <p:grpSpPr>
          <a:xfrm>
            <a:off x="1336391" y="4651425"/>
            <a:ext cx="1752600" cy="442796"/>
            <a:chOff x="1336391" y="4651425"/>
            <a:chExt cx="1752600" cy="442796"/>
          </a:xfrm>
        </p:grpSpPr>
        <p:sp>
          <p:nvSpPr>
            <p:cNvPr id="665" name="Google Shape;665;p51"/>
            <p:cNvSpPr txBox="1"/>
            <p:nvPr/>
          </p:nvSpPr>
          <p:spPr>
            <a:xfrm>
              <a:off x="1625730" y="4724921"/>
              <a:ext cx="141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  <a:t>Send result</a:t>
              </a:r>
              <a:endParaRPr sz="1200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1386802" y="4773821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8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667" name="Google Shape;667;p51"/>
            <p:cNvCxnSpPr/>
            <p:nvPr/>
          </p:nvCxnSpPr>
          <p:spPr>
            <a:xfrm>
              <a:off x="1336391" y="4651425"/>
              <a:ext cx="1752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668" name="Google Shape;668;p51"/>
          <p:cNvGrpSpPr/>
          <p:nvPr/>
        </p:nvGrpSpPr>
        <p:grpSpPr>
          <a:xfrm>
            <a:off x="4744704" y="4776890"/>
            <a:ext cx="2837508" cy="923400"/>
            <a:chOff x="4744704" y="4776890"/>
            <a:chExt cx="2837508" cy="923400"/>
          </a:xfrm>
        </p:grpSpPr>
        <p:sp>
          <p:nvSpPr>
            <p:cNvPr id="669" name="Google Shape;669;p51"/>
            <p:cNvSpPr txBox="1"/>
            <p:nvPr/>
          </p:nvSpPr>
          <p:spPr>
            <a:xfrm>
              <a:off x="5109012" y="4776890"/>
              <a:ext cx="2473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Request/ingest data from paths/data files with temporary tokens</a:t>
              </a: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4824195" y="5096610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671" name="Google Shape;671;p51"/>
            <p:cNvCxnSpPr/>
            <p:nvPr/>
          </p:nvCxnSpPr>
          <p:spPr>
            <a:xfrm>
              <a:off x="4744704" y="5482400"/>
              <a:ext cx="274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72" name="Google Shape;672;p51"/>
          <p:cNvGrpSpPr/>
          <p:nvPr/>
        </p:nvGrpSpPr>
        <p:grpSpPr>
          <a:xfrm>
            <a:off x="4744704" y="5787200"/>
            <a:ext cx="2748900" cy="463386"/>
            <a:chOff x="4744704" y="5787200"/>
            <a:chExt cx="2748900" cy="463386"/>
          </a:xfrm>
        </p:grpSpPr>
        <p:sp>
          <p:nvSpPr>
            <p:cNvPr id="673" name="Google Shape;673;p51"/>
            <p:cNvSpPr txBox="1"/>
            <p:nvPr/>
          </p:nvSpPr>
          <p:spPr>
            <a:xfrm>
              <a:off x="5098262" y="5881286"/>
              <a:ext cx="156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Return data </a:t>
              </a:r>
              <a:endParaRPr sz="1200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4824193" y="5930186"/>
              <a:ext cx="282900" cy="27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6</a:t>
              </a:r>
              <a:endParaRPr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675" name="Google Shape;675;p51"/>
            <p:cNvCxnSpPr/>
            <p:nvPr/>
          </p:nvCxnSpPr>
          <p:spPr>
            <a:xfrm>
              <a:off x="4744704" y="5787200"/>
              <a:ext cx="274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676" name="Google Shape;676;p51"/>
          <p:cNvSpPr/>
          <p:nvPr/>
        </p:nvSpPr>
        <p:spPr>
          <a:xfrm rot="-5396351">
            <a:off x="9868904" y="3417997"/>
            <a:ext cx="282600" cy="524700"/>
          </a:xfrm>
          <a:prstGeom prst="downArrow">
            <a:avLst>
              <a:gd name="adj1" fmla="val 46756"/>
              <a:gd name="adj2" fmla="val 42789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1"/>
          <p:cNvSpPr/>
          <p:nvPr/>
        </p:nvSpPr>
        <p:spPr>
          <a:xfrm>
            <a:off x="3125668" y="3243175"/>
            <a:ext cx="1460100" cy="2850000"/>
          </a:xfrm>
          <a:prstGeom prst="roundRect">
            <a:avLst>
              <a:gd name="adj" fmla="val 11052"/>
            </a:avLst>
          </a:prstGeom>
          <a:noFill/>
          <a:ln w="19050" cap="flat" cmpd="sng">
            <a:solidFill>
              <a:srgbClr val="1B51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Cluster or SQL endpoint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678" name="Google Shape;678;p51"/>
          <p:cNvGrpSpPr/>
          <p:nvPr/>
        </p:nvGrpSpPr>
        <p:grpSpPr>
          <a:xfrm>
            <a:off x="3320832" y="5425650"/>
            <a:ext cx="1203557" cy="554100"/>
            <a:chOff x="3320832" y="5425650"/>
            <a:chExt cx="1203557" cy="554100"/>
          </a:xfrm>
        </p:grpSpPr>
        <p:sp>
          <p:nvSpPr>
            <p:cNvPr id="679" name="Google Shape;679;p51"/>
            <p:cNvSpPr txBox="1"/>
            <p:nvPr/>
          </p:nvSpPr>
          <p:spPr>
            <a:xfrm>
              <a:off x="3594389" y="5425650"/>
              <a:ext cx="93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  <a:t>Enforce </a:t>
              </a:r>
              <a:br>
                <a:rPr lang="en" sz="1200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 sz="1200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  <a:t>policies</a:t>
              </a:r>
              <a:endParaRPr sz="1200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3320832" y="5566950"/>
              <a:ext cx="282900" cy="271500"/>
            </a:xfrm>
            <a:prstGeom prst="ellipse">
              <a:avLst/>
            </a:prstGeom>
            <a:solidFill>
              <a:srgbClr val="F9F7F4"/>
            </a:solidFill>
            <a:ln w="9525" cap="flat" cmpd="sng">
              <a:solidFill>
                <a:srgbClr val="00A9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rPr>
                <a:t>7</a:t>
              </a:r>
              <a:endParaRPr b="1">
                <a:solidFill>
                  <a:srgbClr val="00A97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81" name="Google Shape;681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4051" y="4337971"/>
            <a:ext cx="583354" cy="55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2234" y="3358755"/>
            <a:ext cx="1806025" cy="66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2"/>
          <p:cNvSpPr/>
          <p:nvPr/>
        </p:nvSpPr>
        <p:spPr>
          <a:xfrm>
            <a:off x="3054450" y="1440050"/>
            <a:ext cx="2137200" cy="18663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2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three level namespace of UC</a:t>
            </a:r>
            <a:endParaRPr sz="3600"/>
          </a:p>
        </p:txBody>
      </p:sp>
      <p:sp>
        <p:nvSpPr>
          <p:cNvPr id="689" name="Google Shape;689;p52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0" name="Google Shape;690;p52"/>
          <p:cNvSpPr/>
          <p:nvPr/>
        </p:nvSpPr>
        <p:spPr>
          <a:xfrm>
            <a:off x="4413250" y="6374918"/>
            <a:ext cx="147300" cy="147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2"/>
          <p:cNvSpPr/>
          <p:nvPr/>
        </p:nvSpPr>
        <p:spPr>
          <a:xfrm>
            <a:off x="5669246" y="6374918"/>
            <a:ext cx="147300" cy="147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2"/>
          <p:cNvSpPr/>
          <p:nvPr/>
        </p:nvSpPr>
        <p:spPr>
          <a:xfrm>
            <a:off x="6879950" y="1440050"/>
            <a:ext cx="3398400" cy="37194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93" name="Google Shape;693;p52"/>
          <p:cNvSpPr/>
          <p:nvPr/>
        </p:nvSpPr>
        <p:spPr>
          <a:xfrm>
            <a:off x="5191775" y="1440050"/>
            <a:ext cx="1688100" cy="25170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2"/>
          <p:cNvSpPr/>
          <p:nvPr/>
        </p:nvSpPr>
        <p:spPr>
          <a:xfrm>
            <a:off x="8931438" y="367382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Managed Table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52"/>
          <p:cNvSpPr/>
          <p:nvPr/>
        </p:nvSpPr>
        <p:spPr>
          <a:xfrm>
            <a:off x="8931438" y="44955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View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96" name="Google Shape;696;p52"/>
          <p:cNvSpPr/>
          <p:nvPr/>
        </p:nvSpPr>
        <p:spPr>
          <a:xfrm>
            <a:off x="8923747" y="287846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External table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52"/>
          <p:cNvSpPr/>
          <p:nvPr/>
        </p:nvSpPr>
        <p:spPr>
          <a:xfrm>
            <a:off x="1746313" y="31984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 Account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698" name="Google Shape;698;p52"/>
          <p:cNvCxnSpPr>
            <a:stCxn id="697" idx="0"/>
            <a:endCxn id="699" idx="1"/>
          </p:cNvCxnSpPr>
          <p:nvPr/>
        </p:nvCxnSpPr>
        <p:spPr>
          <a:xfrm rot="-5400000">
            <a:off x="2548513" y="2443150"/>
            <a:ext cx="525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52"/>
          <p:cNvCxnSpPr>
            <a:stCxn id="701" idx="6"/>
            <a:endCxn id="702" idx="6"/>
          </p:cNvCxnSpPr>
          <p:nvPr/>
        </p:nvCxnSpPr>
        <p:spPr>
          <a:xfrm rot="10800000" flipH="1">
            <a:off x="4447730" y="2876436"/>
            <a:ext cx="600" cy="10248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triangle" w="med" len="med"/>
            <a:tailEnd type="oval" w="med" len="med"/>
          </a:ln>
        </p:spPr>
      </p:cxnSp>
      <p:cxnSp>
        <p:nvCxnSpPr>
          <p:cNvPr id="703" name="Google Shape;703;p52"/>
          <p:cNvCxnSpPr>
            <a:stCxn id="704" idx="6"/>
            <a:endCxn id="702" idx="6"/>
          </p:cNvCxnSpPr>
          <p:nvPr/>
        </p:nvCxnSpPr>
        <p:spPr>
          <a:xfrm rot="10800000" flipH="1">
            <a:off x="4447730" y="2876346"/>
            <a:ext cx="600" cy="1728300"/>
          </a:xfrm>
          <a:prstGeom prst="curvedConnector3">
            <a:avLst>
              <a:gd name="adj1" fmla="val 51924245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triangle" w="med" len="med"/>
            <a:tailEnd type="oval" w="med" len="med"/>
          </a:ln>
        </p:spPr>
      </p:cxnSp>
      <p:cxnSp>
        <p:nvCxnSpPr>
          <p:cNvPr id="705" name="Google Shape;705;p52"/>
          <p:cNvCxnSpPr>
            <a:stCxn id="697" idx="2"/>
            <a:endCxn id="706" idx="1"/>
          </p:cNvCxnSpPr>
          <p:nvPr/>
        </p:nvCxnSpPr>
        <p:spPr>
          <a:xfrm rot="-5400000" flipH="1">
            <a:off x="2266513" y="3774850"/>
            <a:ext cx="1089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7" name="Google Shape;707;p52"/>
          <p:cNvSpPr/>
          <p:nvPr/>
        </p:nvSpPr>
        <p:spPr>
          <a:xfrm>
            <a:off x="5431613" y="24111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Catalog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08" name="Google Shape;708;p52"/>
          <p:cNvSpPr/>
          <p:nvPr/>
        </p:nvSpPr>
        <p:spPr>
          <a:xfrm>
            <a:off x="5431613" y="32112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Catalog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09" name="Google Shape;709;p52"/>
          <p:cNvSpPr/>
          <p:nvPr/>
        </p:nvSpPr>
        <p:spPr>
          <a:xfrm>
            <a:off x="7180641" y="28077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Schema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(Database)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52"/>
          <p:cNvSpPr/>
          <p:nvPr/>
        </p:nvSpPr>
        <p:spPr>
          <a:xfrm>
            <a:off x="7180638" y="36079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Schema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(Database)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711" name="Google Shape;711;p52"/>
          <p:cNvCxnSpPr>
            <a:stCxn id="699" idx="3"/>
            <a:endCxn id="707" idx="1"/>
          </p:cNvCxnSpPr>
          <p:nvPr/>
        </p:nvCxnSpPr>
        <p:spPr>
          <a:xfrm>
            <a:off x="4447730" y="2673521"/>
            <a:ext cx="9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52"/>
          <p:cNvCxnSpPr>
            <a:stCxn id="699" idx="3"/>
            <a:endCxn id="708" idx="1"/>
          </p:cNvCxnSpPr>
          <p:nvPr/>
        </p:nvCxnSpPr>
        <p:spPr>
          <a:xfrm>
            <a:off x="4447730" y="2673521"/>
            <a:ext cx="984000" cy="8001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52"/>
          <p:cNvCxnSpPr>
            <a:stCxn id="708" idx="3"/>
            <a:endCxn id="709" idx="1"/>
          </p:cNvCxnSpPr>
          <p:nvPr/>
        </p:nvCxnSpPr>
        <p:spPr>
          <a:xfrm rot="10800000" flipH="1">
            <a:off x="6575513" y="3070050"/>
            <a:ext cx="605100" cy="403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52"/>
          <p:cNvCxnSpPr>
            <a:stCxn id="708" idx="3"/>
            <a:endCxn id="710" idx="1"/>
          </p:cNvCxnSpPr>
          <p:nvPr/>
        </p:nvCxnSpPr>
        <p:spPr>
          <a:xfrm>
            <a:off x="6575513" y="3473550"/>
            <a:ext cx="605100" cy="3966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5" name="Google Shape;715;p52"/>
          <p:cNvSpPr/>
          <p:nvPr/>
        </p:nvSpPr>
        <p:spPr>
          <a:xfrm>
            <a:off x="8860463" y="36079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External Table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6" name="Google Shape;716;p52"/>
          <p:cNvSpPr/>
          <p:nvPr/>
        </p:nvSpPr>
        <p:spPr>
          <a:xfrm>
            <a:off x="8860463" y="442702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View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17" name="Google Shape;717;p52"/>
          <p:cNvSpPr/>
          <p:nvPr/>
        </p:nvSpPr>
        <p:spPr>
          <a:xfrm>
            <a:off x="8860463" y="281517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Managed Table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18" name="Google Shape;718;p52"/>
          <p:cNvCxnSpPr>
            <a:stCxn id="710" idx="3"/>
            <a:endCxn id="717" idx="1"/>
          </p:cNvCxnSpPr>
          <p:nvPr/>
        </p:nvCxnSpPr>
        <p:spPr>
          <a:xfrm rot="10800000" flipH="1">
            <a:off x="8324538" y="3077650"/>
            <a:ext cx="535800" cy="792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52"/>
          <p:cNvCxnSpPr>
            <a:stCxn id="710" idx="3"/>
            <a:endCxn id="715" idx="1"/>
          </p:cNvCxnSpPr>
          <p:nvPr/>
        </p:nvCxnSpPr>
        <p:spPr>
          <a:xfrm>
            <a:off x="8324538" y="3870250"/>
            <a:ext cx="53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52"/>
          <p:cNvCxnSpPr>
            <a:stCxn id="710" idx="3"/>
            <a:endCxn id="716" idx="1"/>
          </p:cNvCxnSpPr>
          <p:nvPr/>
        </p:nvCxnSpPr>
        <p:spPr>
          <a:xfrm>
            <a:off x="8324538" y="3870250"/>
            <a:ext cx="535800" cy="8190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52"/>
          <p:cNvCxnSpPr>
            <a:stCxn id="697" idx="2"/>
            <a:endCxn id="722" idx="1"/>
          </p:cNvCxnSpPr>
          <p:nvPr/>
        </p:nvCxnSpPr>
        <p:spPr>
          <a:xfrm rot="-5400000" flipH="1">
            <a:off x="2618113" y="3423250"/>
            <a:ext cx="3858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23" name="Google Shape;723;p52"/>
          <p:cNvGrpSpPr/>
          <p:nvPr/>
        </p:nvGrpSpPr>
        <p:grpSpPr>
          <a:xfrm>
            <a:off x="3303845" y="3846468"/>
            <a:ext cx="1143885" cy="524684"/>
            <a:chOff x="2435950" y="3674722"/>
            <a:chExt cx="2124600" cy="705600"/>
          </a:xfrm>
        </p:grpSpPr>
        <p:sp>
          <p:nvSpPr>
            <p:cNvPr id="722" name="Google Shape;722;p52"/>
            <p:cNvSpPr/>
            <p:nvPr/>
          </p:nvSpPr>
          <p:spPr>
            <a:xfrm>
              <a:off x="2435950" y="3674722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Databricks</a:t>
              </a:r>
              <a:b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Workspace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4413250" y="3674725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52"/>
          <p:cNvGrpSpPr/>
          <p:nvPr/>
        </p:nvGrpSpPr>
        <p:grpSpPr>
          <a:xfrm>
            <a:off x="3303845" y="4549861"/>
            <a:ext cx="1143885" cy="524684"/>
            <a:chOff x="2435950" y="5673350"/>
            <a:chExt cx="2124600" cy="705600"/>
          </a:xfrm>
        </p:grpSpPr>
        <p:sp>
          <p:nvSpPr>
            <p:cNvPr id="706" name="Google Shape;706;p52"/>
            <p:cNvSpPr/>
            <p:nvPr/>
          </p:nvSpPr>
          <p:spPr>
            <a:xfrm>
              <a:off x="2435950" y="5673350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Databricks</a:t>
              </a:r>
              <a:b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Workspace</a:t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4413250" y="5673375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52"/>
          <p:cNvSpPr/>
          <p:nvPr/>
        </p:nvSpPr>
        <p:spPr>
          <a:xfrm rot="-5396503">
            <a:off x="7777148" y="5031190"/>
            <a:ext cx="29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>
              <a:alpha val="7325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2"/>
          <p:cNvSpPr txBox="1"/>
          <p:nvPr/>
        </p:nvSpPr>
        <p:spPr>
          <a:xfrm rot="5398126">
            <a:off x="5855533" y="2792820"/>
            <a:ext cx="55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7" name="Google Shape;727;p52"/>
          <p:cNvSpPr txBox="1"/>
          <p:nvPr/>
        </p:nvSpPr>
        <p:spPr>
          <a:xfrm rot="5398126">
            <a:off x="7583146" y="3193632"/>
            <a:ext cx="55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p52"/>
          <p:cNvSpPr txBox="1"/>
          <p:nvPr/>
        </p:nvSpPr>
        <p:spPr>
          <a:xfrm rot="810">
            <a:off x="3689331" y="3343497"/>
            <a:ext cx="127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assigned to</a:t>
            </a:r>
            <a:endParaRPr sz="1200" i="1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9" name="Google Shape;729;p52"/>
          <p:cNvGrpSpPr/>
          <p:nvPr/>
        </p:nvGrpSpPr>
        <p:grpSpPr>
          <a:xfrm>
            <a:off x="3303845" y="2411179"/>
            <a:ext cx="1143885" cy="524684"/>
            <a:chOff x="2435950" y="1248725"/>
            <a:chExt cx="2124600" cy="705600"/>
          </a:xfrm>
        </p:grpSpPr>
        <p:sp>
          <p:nvSpPr>
            <p:cNvPr id="699" name="Google Shape;699;p52"/>
            <p:cNvSpPr/>
            <p:nvPr/>
          </p:nvSpPr>
          <p:spPr>
            <a:xfrm>
              <a:off x="2435950" y="1248725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(Unity) Metastore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4413250" y="1800573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0" name="Google Shape;7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932" y="1577873"/>
            <a:ext cx="395675" cy="35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52"/>
          <p:cNvCxnSpPr>
            <a:stCxn id="697" idx="0"/>
            <a:endCxn id="732" idx="1"/>
          </p:cNvCxnSpPr>
          <p:nvPr/>
        </p:nvCxnSpPr>
        <p:spPr>
          <a:xfrm rot="-5400000">
            <a:off x="2167513" y="2062150"/>
            <a:ext cx="1287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33" name="Google Shape;733;p52"/>
          <p:cNvGrpSpPr/>
          <p:nvPr/>
        </p:nvGrpSpPr>
        <p:grpSpPr>
          <a:xfrm>
            <a:off x="3303838" y="1649112"/>
            <a:ext cx="1143892" cy="524684"/>
            <a:chOff x="2435936" y="1248712"/>
            <a:chExt cx="2124614" cy="705600"/>
          </a:xfrm>
        </p:grpSpPr>
        <p:sp>
          <p:nvSpPr>
            <p:cNvPr id="732" name="Google Shape;732;p52"/>
            <p:cNvSpPr/>
            <p:nvPr/>
          </p:nvSpPr>
          <p:spPr>
            <a:xfrm>
              <a:off x="2435936" y="1248712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(Unity) Metastore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4413250" y="1800573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52"/>
          <p:cNvSpPr txBox="1"/>
          <p:nvPr/>
        </p:nvSpPr>
        <p:spPr>
          <a:xfrm rot="5397278">
            <a:off x="3800394" y="2108087"/>
            <a:ext cx="37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6" name="Google Shape;736;p52"/>
          <p:cNvSpPr txBox="1"/>
          <p:nvPr/>
        </p:nvSpPr>
        <p:spPr>
          <a:xfrm>
            <a:off x="6364363" y="1533975"/>
            <a:ext cx="192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 Medium"/>
                <a:ea typeface="DM Sans Medium"/>
                <a:cs typeface="DM Sans Medium"/>
                <a:sym typeface="DM Sans Medium"/>
              </a:rPr>
              <a:t>Unity Catalog</a:t>
            </a: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37" name="Google Shape;737;p52"/>
          <p:cNvSpPr txBox="1"/>
          <p:nvPr/>
        </p:nvSpPr>
        <p:spPr>
          <a:xfrm>
            <a:off x="6799650" y="5298700"/>
            <a:ext cx="528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catalog1.database1.table1;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/>
          <p:nvPr/>
        </p:nvSpPr>
        <p:spPr>
          <a:xfrm>
            <a:off x="3054450" y="1440050"/>
            <a:ext cx="2137200" cy="18663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3"/>
          <p:cNvSpPr/>
          <p:nvPr/>
        </p:nvSpPr>
        <p:spPr>
          <a:xfrm>
            <a:off x="6879950" y="1440050"/>
            <a:ext cx="3398400" cy="37194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44" name="Google Shape;744;p53"/>
          <p:cNvSpPr/>
          <p:nvPr/>
        </p:nvSpPr>
        <p:spPr>
          <a:xfrm>
            <a:off x="5191775" y="1440050"/>
            <a:ext cx="1688100" cy="2517000"/>
          </a:xfrm>
          <a:prstGeom prst="rect">
            <a:avLst/>
          </a:prstGeom>
          <a:solidFill>
            <a:srgbClr val="FFAB00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3"/>
          <p:cNvSpPr/>
          <p:nvPr/>
        </p:nvSpPr>
        <p:spPr>
          <a:xfrm>
            <a:off x="8931438" y="367382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Managed Table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53"/>
          <p:cNvSpPr/>
          <p:nvPr/>
        </p:nvSpPr>
        <p:spPr>
          <a:xfrm>
            <a:off x="8931438" y="44955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View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47" name="Google Shape;747;p53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Hive Metastore is integrated into UC</a:t>
            </a:r>
            <a:endParaRPr sz="3600"/>
          </a:p>
        </p:txBody>
      </p:sp>
      <p:sp>
        <p:nvSpPr>
          <p:cNvPr id="748" name="Google Shape;748;p53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49" name="Google Shape;749;p53"/>
          <p:cNvSpPr/>
          <p:nvPr/>
        </p:nvSpPr>
        <p:spPr>
          <a:xfrm>
            <a:off x="1746313" y="31984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 Account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750" name="Google Shape;750;p53"/>
          <p:cNvCxnSpPr>
            <a:stCxn id="749" idx="0"/>
            <a:endCxn id="751" idx="1"/>
          </p:cNvCxnSpPr>
          <p:nvPr/>
        </p:nvCxnSpPr>
        <p:spPr>
          <a:xfrm rot="-5400000">
            <a:off x="2548513" y="2443150"/>
            <a:ext cx="525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53"/>
          <p:cNvCxnSpPr>
            <a:stCxn id="753" idx="6"/>
            <a:endCxn id="754" idx="6"/>
          </p:cNvCxnSpPr>
          <p:nvPr/>
        </p:nvCxnSpPr>
        <p:spPr>
          <a:xfrm rot="10800000" flipH="1">
            <a:off x="4447730" y="2876436"/>
            <a:ext cx="600" cy="10248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triangle" w="med" len="med"/>
            <a:tailEnd type="oval" w="med" len="med"/>
          </a:ln>
        </p:spPr>
      </p:cxnSp>
      <p:cxnSp>
        <p:nvCxnSpPr>
          <p:cNvPr id="755" name="Google Shape;755;p53"/>
          <p:cNvCxnSpPr>
            <a:stCxn id="756" idx="6"/>
            <a:endCxn id="754" idx="6"/>
          </p:cNvCxnSpPr>
          <p:nvPr/>
        </p:nvCxnSpPr>
        <p:spPr>
          <a:xfrm rot="10800000" flipH="1">
            <a:off x="4447730" y="2876346"/>
            <a:ext cx="600" cy="1728300"/>
          </a:xfrm>
          <a:prstGeom prst="curvedConnector3">
            <a:avLst>
              <a:gd name="adj1" fmla="val 53505495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triangle" w="med" len="med"/>
            <a:tailEnd type="oval" w="med" len="med"/>
          </a:ln>
        </p:spPr>
      </p:cxnSp>
      <p:cxnSp>
        <p:nvCxnSpPr>
          <p:cNvPr id="757" name="Google Shape;757;p53"/>
          <p:cNvCxnSpPr>
            <a:stCxn id="749" idx="2"/>
            <a:endCxn id="758" idx="1"/>
          </p:cNvCxnSpPr>
          <p:nvPr/>
        </p:nvCxnSpPr>
        <p:spPr>
          <a:xfrm rot="-5400000" flipH="1">
            <a:off x="2266513" y="3774850"/>
            <a:ext cx="1089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53"/>
          <p:cNvSpPr/>
          <p:nvPr/>
        </p:nvSpPr>
        <p:spPr>
          <a:xfrm>
            <a:off x="5431613" y="24111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Catalog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60" name="Google Shape;760;p53"/>
          <p:cNvSpPr/>
          <p:nvPr/>
        </p:nvSpPr>
        <p:spPr>
          <a:xfrm>
            <a:off x="5431613" y="32112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Catalog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61" name="Google Shape;761;p53"/>
          <p:cNvSpPr/>
          <p:nvPr/>
        </p:nvSpPr>
        <p:spPr>
          <a:xfrm>
            <a:off x="7180641" y="28077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Schema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(Database)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53"/>
          <p:cNvSpPr/>
          <p:nvPr/>
        </p:nvSpPr>
        <p:spPr>
          <a:xfrm>
            <a:off x="7180638" y="36079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Schema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(Database)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763" name="Google Shape;763;p53"/>
          <p:cNvCxnSpPr>
            <a:stCxn id="751" idx="3"/>
            <a:endCxn id="759" idx="1"/>
          </p:cNvCxnSpPr>
          <p:nvPr/>
        </p:nvCxnSpPr>
        <p:spPr>
          <a:xfrm>
            <a:off x="4447730" y="2673521"/>
            <a:ext cx="9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53"/>
          <p:cNvCxnSpPr>
            <a:stCxn id="751" idx="3"/>
            <a:endCxn id="760" idx="1"/>
          </p:cNvCxnSpPr>
          <p:nvPr/>
        </p:nvCxnSpPr>
        <p:spPr>
          <a:xfrm>
            <a:off x="4447730" y="2673521"/>
            <a:ext cx="984000" cy="8001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" name="Google Shape;765;p53"/>
          <p:cNvCxnSpPr>
            <a:stCxn id="760" idx="3"/>
            <a:endCxn id="761" idx="1"/>
          </p:cNvCxnSpPr>
          <p:nvPr/>
        </p:nvCxnSpPr>
        <p:spPr>
          <a:xfrm rot="10800000" flipH="1">
            <a:off x="6575513" y="3070050"/>
            <a:ext cx="605100" cy="403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6" name="Google Shape;766;p53"/>
          <p:cNvCxnSpPr>
            <a:stCxn id="760" idx="3"/>
            <a:endCxn id="762" idx="1"/>
          </p:cNvCxnSpPr>
          <p:nvPr/>
        </p:nvCxnSpPr>
        <p:spPr>
          <a:xfrm>
            <a:off x="6575513" y="3473550"/>
            <a:ext cx="605100" cy="3966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53"/>
          <p:cNvSpPr/>
          <p:nvPr/>
        </p:nvSpPr>
        <p:spPr>
          <a:xfrm>
            <a:off x="8860463" y="360790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External Table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8" name="Google Shape;768;p53"/>
          <p:cNvSpPr/>
          <p:nvPr/>
        </p:nvSpPr>
        <p:spPr>
          <a:xfrm>
            <a:off x="8860463" y="442702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View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769" name="Google Shape;769;p53"/>
          <p:cNvCxnSpPr>
            <a:stCxn id="762" idx="3"/>
            <a:endCxn id="770" idx="1"/>
          </p:cNvCxnSpPr>
          <p:nvPr/>
        </p:nvCxnSpPr>
        <p:spPr>
          <a:xfrm rot="10800000" flipH="1">
            <a:off x="8324538" y="3077650"/>
            <a:ext cx="535800" cy="792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53"/>
          <p:cNvCxnSpPr>
            <a:stCxn id="762" idx="3"/>
            <a:endCxn id="767" idx="1"/>
          </p:cNvCxnSpPr>
          <p:nvPr/>
        </p:nvCxnSpPr>
        <p:spPr>
          <a:xfrm>
            <a:off x="8324538" y="3870250"/>
            <a:ext cx="53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53"/>
          <p:cNvCxnSpPr>
            <a:stCxn id="762" idx="3"/>
            <a:endCxn id="768" idx="1"/>
          </p:cNvCxnSpPr>
          <p:nvPr/>
        </p:nvCxnSpPr>
        <p:spPr>
          <a:xfrm>
            <a:off x="8324538" y="3870250"/>
            <a:ext cx="535800" cy="8190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53"/>
          <p:cNvCxnSpPr>
            <a:stCxn id="749" idx="2"/>
            <a:endCxn id="774" idx="1"/>
          </p:cNvCxnSpPr>
          <p:nvPr/>
        </p:nvCxnSpPr>
        <p:spPr>
          <a:xfrm rot="-5400000" flipH="1">
            <a:off x="2618113" y="3423250"/>
            <a:ext cx="3858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75" name="Google Shape;775;p53"/>
          <p:cNvGrpSpPr/>
          <p:nvPr/>
        </p:nvGrpSpPr>
        <p:grpSpPr>
          <a:xfrm>
            <a:off x="3303845" y="3846468"/>
            <a:ext cx="1143885" cy="524684"/>
            <a:chOff x="2435950" y="3674722"/>
            <a:chExt cx="2124600" cy="705600"/>
          </a:xfrm>
        </p:grpSpPr>
        <p:sp>
          <p:nvSpPr>
            <p:cNvPr id="774" name="Google Shape;774;p53"/>
            <p:cNvSpPr/>
            <p:nvPr/>
          </p:nvSpPr>
          <p:spPr>
            <a:xfrm>
              <a:off x="2435950" y="3674722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Databricks</a:t>
              </a:r>
              <a:b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Workspace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4413250" y="3674725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53"/>
          <p:cNvSpPr/>
          <p:nvPr/>
        </p:nvSpPr>
        <p:spPr>
          <a:xfrm>
            <a:off x="4413250" y="6374918"/>
            <a:ext cx="147300" cy="147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53"/>
          <p:cNvGrpSpPr/>
          <p:nvPr/>
        </p:nvGrpSpPr>
        <p:grpSpPr>
          <a:xfrm>
            <a:off x="3303845" y="4549861"/>
            <a:ext cx="1143885" cy="524684"/>
            <a:chOff x="2435950" y="5673350"/>
            <a:chExt cx="2124600" cy="705600"/>
          </a:xfrm>
        </p:grpSpPr>
        <p:sp>
          <p:nvSpPr>
            <p:cNvPr id="758" name="Google Shape;758;p53"/>
            <p:cNvSpPr/>
            <p:nvPr/>
          </p:nvSpPr>
          <p:spPr>
            <a:xfrm>
              <a:off x="2435950" y="5673350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Databricks</a:t>
              </a:r>
              <a:b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Workspace</a:t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4413250" y="5673375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53"/>
          <p:cNvSpPr txBox="1"/>
          <p:nvPr/>
        </p:nvSpPr>
        <p:spPr>
          <a:xfrm rot="5398126">
            <a:off x="5855533" y="2792820"/>
            <a:ext cx="55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53"/>
          <p:cNvSpPr txBox="1"/>
          <p:nvPr/>
        </p:nvSpPr>
        <p:spPr>
          <a:xfrm rot="5398126">
            <a:off x="7583146" y="3193632"/>
            <a:ext cx="55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53"/>
          <p:cNvSpPr txBox="1"/>
          <p:nvPr/>
        </p:nvSpPr>
        <p:spPr>
          <a:xfrm rot="810">
            <a:off x="3689331" y="3343497"/>
            <a:ext cx="127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assigned to</a:t>
            </a:r>
            <a:endParaRPr sz="1200" i="1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53"/>
          <p:cNvSpPr/>
          <p:nvPr/>
        </p:nvSpPr>
        <p:spPr>
          <a:xfrm>
            <a:off x="5669246" y="6374918"/>
            <a:ext cx="147300" cy="147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53"/>
          <p:cNvGrpSpPr/>
          <p:nvPr/>
        </p:nvGrpSpPr>
        <p:grpSpPr>
          <a:xfrm>
            <a:off x="3303845" y="2411179"/>
            <a:ext cx="1143885" cy="524684"/>
            <a:chOff x="2435950" y="1248725"/>
            <a:chExt cx="2124600" cy="705600"/>
          </a:xfrm>
        </p:grpSpPr>
        <p:sp>
          <p:nvSpPr>
            <p:cNvPr id="751" name="Google Shape;751;p53"/>
            <p:cNvSpPr/>
            <p:nvPr/>
          </p:nvSpPr>
          <p:spPr>
            <a:xfrm>
              <a:off x="2435950" y="1248725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(Unity) Metastore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4413250" y="1800573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3" name="Google Shape;7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932" y="1577873"/>
            <a:ext cx="395675" cy="35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53"/>
          <p:cNvCxnSpPr>
            <a:stCxn id="749" idx="0"/>
            <a:endCxn id="785" idx="1"/>
          </p:cNvCxnSpPr>
          <p:nvPr/>
        </p:nvCxnSpPr>
        <p:spPr>
          <a:xfrm rot="-5400000">
            <a:off x="2167513" y="2062150"/>
            <a:ext cx="1287000" cy="985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86" name="Google Shape;786;p53"/>
          <p:cNvGrpSpPr/>
          <p:nvPr/>
        </p:nvGrpSpPr>
        <p:grpSpPr>
          <a:xfrm>
            <a:off x="3303838" y="1649112"/>
            <a:ext cx="1143892" cy="524684"/>
            <a:chOff x="2435936" y="1248712"/>
            <a:chExt cx="2124614" cy="705600"/>
          </a:xfrm>
        </p:grpSpPr>
        <p:sp>
          <p:nvSpPr>
            <p:cNvPr id="785" name="Google Shape;785;p53"/>
            <p:cNvSpPr/>
            <p:nvPr/>
          </p:nvSpPr>
          <p:spPr>
            <a:xfrm>
              <a:off x="2435936" y="1248712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(Unity) Metastore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4413250" y="1800573"/>
              <a:ext cx="147300" cy="14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53"/>
          <p:cNvSpPr txBox="1"/>
          <p:nvPr/>
        </p:nvSpPr>
        <p:spPr>
          <a:xfrm rot="5397278">
            <a:off x="3800394" y="2108087"/>
            <a:ext cx="37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…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9" name="Google Shape;789;p53"/>
          <p:cNvSpPr txBox="1"/>
          <p:nvPr/>
        </p:nvSpPr>
        <p:spPr>
          <a:xfrm>
            <a:off x="6364363" y="1533975"/>
            <a:ext cx="192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 Medium"/>
                <a:ea typeface="DM Sans Medium"/>
                <a:cs typeface="DM Sans Medium"/>
                <a:sym typeface="DM Sans Medium"/>
              </a:rPr>
              <a:t>Unity Catalog</a:t>
            </a: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90" name="Google Shape;790;p53"/>
          <p:cNvSpPr txBox="1"/>
          <p:nvPr/>
        </p:nvSpPr>
        <p:spPr>
          <a:xfrm>
            <a:off x="1278600" y="5656600"/>
            <a:ext cx="625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</a:t>
            </a:r>
            <a:r>
              <a:rPr lang="en" sz="1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hive_metastore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.database2.table2;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1" name="Google Shape;791;p53"/>
          <p:cNvSpPr/>
          <p:nvPr/>
        </p:nvSpPr>
        <p:spPr>
          <a:xfrm rot="-5393006">
            <a:off x="5805907" y="5284770"/>
            <a:ext cx="294901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>
              <a:alpha val="7325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53"/>
          <p:cNvCxnSpPr>
            <a:stCxn id="758" idx="3"/>
            <a:endCxn id="793" idx="1"/>
          </p:cNvCxnSpPr>
          <p:nvPr/>
        </p:nvCxnSpPr>
        <p:spPr>
          <a:xfrm>
            <a:off x="4447730" y="4812203"/>
            <a:ext cx="984000" cy="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93" name="Google Shape;793;p53"/>
          <p:cNvSpPr/>
          <p:nvPr/>
        </p:nvSpPr>
        <p:spPr>
          <a:xfrm>
            <a:off x="5431613" y="454985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Hive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Metastore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94" name="Google Shape;794;p53"/>
          <p:cNvSpPr txBox="1"/>
          <p:nvPr/>
        </p:nvSpPr>
        <p:spPr>
          <a:xfrm rot="944">
            <a:off x="4385398" y="4529331"/>
            <a:ext cx="10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associated</a:t>
            </a:r>
            <a:br>
              <a:rPr lang="en" sz="1200" i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200" i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with</a:t>
            </a:r>
            <a:endParaRPr sz="1200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5" name="Google Shape;795;p53"/>
          <p:cNvSpPr/>
          <p:nvPr/>
        </p:nvSpPr>
        <p:spPr>
          <a:xfrm>
            <a:off x="8923747" y="2878460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External table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0" name="Google Shape;770;p53"/>
          <p:cNvSpPr/>
          <p:nvPr/>
        </p:nvSpPr>
        <p:spPr>
          <a:xfrm>
            <a:off x="8860463" y="2815175"/>
            <a:ext cx="1143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Managed Table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6" name="Google Shape;796;p53"/>
          <p:cNvSpPr/>
          <p:nvPr/>
        </p:nvSpPr>
        <p:spPr>
          <a:xfrm rot="-5396503">
            <a:off x="7777148" y="5031190"/>
            <a:ext cx="29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>
              <a:alpha val="7325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3"/>
          <p:cNvSpPr txBox="1"/>
          <p:nvPr/>
        </p:nvSpPr>
        <p:spPr>
          <a:xfrm>
            <a:off x="6799650" y="5298700"/>
            <a:ext cx="528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catalog1.database1.table1;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54"/>
          <p:cNvCxnSpPr>
            <a:stCxn id="804" idx="2"/>
            <a:endCxn id="805" idx="0"/>
          </p:cNvCxnSpPr>
          <p:nvPr/>
        </p:nvCxnSpPr>
        <p:spPr>
          <a:xfrm>
            <a:off x="7175768" y="2243113"/>
            <a:ext cx="0" cy="3585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6" name="Google Shape;806;p54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Managed Data Sources &amp; External Locations</a:t>
            </a:r>
            <a:endParaRPr sz="3600"/>
          </a:p>
        </p:txBody>
      </p:sp>
      <p:grpSp>
        <p:nvGrpSpPr>
          <p:cNvPr id="807" name="Google Shape;807;p54"/>
          <p:cNvGrpSpPr/>
          <p:nvPr/>
        </p:nvGrpSpPr>
        <p:grpSpPr>
          <a:xfrm>
            <a:off x="244129" y="4462150"/>
            <a:ext cx="958812" cy="895500"/>
            <a:chOff x="701425" y="4462150"/>
            <a:chExt cx="959100" cy="895500"/>
          </a:xfrm>
        </p:grpSpPr>
        <p:sp>
          <p:nvSpPr>
            <p:cNvPr id="808" name="Google Shape;808;p54"/>
            <p:cNvSpPr/>
            <p:nvPr/>
          </p:nvSpPr>
          <p:spPr>
            <a:xfrm>
              <a:off x="701425" y="4462150"/>
              <a:ext cx="959100" cy="89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User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09" name="Google Shape;809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079" y="4514455"/>
              <a:ext cx="583501" cy="583501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10" name="Google Shape;810;p54"/>
          <p:cNvGrpSpPr/>
          <p:nvPr/>
        </p:nvGrpSpPr>
        <p:grpSpPr>
          <a:xfrm>
            <a:off x="1628771" y="4311400"/>
            <a:ext cx="1307908" cy="1197000"/>
            <a:chOff x="2439125" y="4311400"/>
            <a:chExt cx="1308300" cy="1197000"/>
          </a:xfrm>
        </p:grpSpPr>
        <p:sp>
          <p:nvSpPr>
            <p:cNvPr id="811" name="Google Shape;811;p54"/>
            <p:cNvSpPr/>
            <p:nvPr/>
          </p:nvSpPr>
          <p:spPr>
            <a:xfrm>
              <a:off x="2439125" y="4311400"/>
              <a:ext cx="1308300" cy="1197000"/>
            </a:xfrm>
            <a:prstGeom prst="roundRect">
              <a:avLst>
                <a:gd name="adj" fmla="val 11052"/>
              </a:avLst>
            </a:prstGeom>
            <a:solidFill>
              <a:srgbClr val="FFFFFF"/>
            </a:solidFill>
            <a:ln w="19050" cap="flat" cmpd="sng">
              <a:solidFill>
                <a:srgbClr val="1B51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Cluster or </a:t>
              </a:r>
              <a:b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SQL endpoint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12" name="Google Shape;812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1526" y="4464801"/>
              <a:ext cx="583354" cy="558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54"/>
          <p:cNvSpPr/>
          <p:nvPr/>
        </p:nvSpPr>
        <p:spPr>
          <a:xfrm>
            <a:off x="7941013" y="2783925"/>
            <a:ext cx="2374500" cy="3546600"/>
          </a:xfrm>
          <a:prstGeom prst="roundRect">
            <a:avLst>
              <a:gd name="adj" fmla="val 65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Storage</a:t>
            </a:r>
            <a:b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(S3, ADLS, GCS) </a:t>
            </a:r>
            <a:endParaRPr baseline="30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14" name="Google Shape;814;p54"/>
          <p:cNvSpPr/>
          <p:nvPr/>
        </p:nvSpPr>
        <p:spPr>
          <a:xfrm>
            <a:off x="8180303" y="3686800"/>
            <a:ext cx="1925400" cy="48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Managed </a:t>
            </a:r>
            <a:br>
              <a:rPr lang="en"/>
            </a:br>
            <a:r>
              <a:rPr lang="en"/>
              <a:t>container / bucket</a:t>
            </a:r>
            <a:endParaRPr/>
          </a:p>
        </p:txBody>
      </p:sp>
      <p:sp>
        <p:nvSpPr>
          <p:cNvPr id="815" name="Google Shape;815;p54"/>
          <p:cNvSpPr/>
          <p:nvPr/>
        </p:nvSpPr>
        <p:spPr>
          <a:xfrm>
            <a:off x="8180303" y="4668426"/>
            <a:ext cx="1925400" cy="48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</a:t>
            </a:r>
            <a:br>
              <a:rPr lang="en"/>
            </a:br>
            <a:r>
              <a:rPr lang="en"/>
              <a:t>container / bucket</a:t>
            </a:r>
            <a:endParaRPr/>
          </a:p>
        </p:txBody>
      </p:sp>
      <p:sp>
        <p:nvSpPr>
          <p:cNvPr id="816" name="Google Shape;816;p54"/>
          <p:cNvSpPr/>
          <p:nvPr/>
        </p:nvSpPr>
        <p:spPr>
          <a:xfrm>
            <a:off x="8180303" y="5650050"/>
            <a:ext cx="1925400" cy="48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</a:t>
            </a:r>
            <a:br>
              <a:rPr lang="en"/>
            </a:br>
            <a:r>
              <a:rPr lang="en"/>
              <a:t>container / bucket</a:t>
            </a:r>
            <a:endParaRPr/>
          </a:p>
        </p:txBody>
      </p:sp>
      <p:sp>
        <p:nvSpPr>
          <p:cNvPr id="817" name="Google Shape;817;p54"/>
          <p:cNvSpPr txBox="1"/>
          <p:nvPr/>
        </p:nvSpPr>
        <p:spPr>
          <a:xfrm>
            <a:off x="8450114" y="5165190"/>
            <a:ext cx="138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  <p:cxnSp>
        <p:nvCxnSpPr>
          <p:cNvPr id="818" name="Google Shape;818;p54"/>
          <p:cNvCxnSpPr>
            <a:stCxn id="819" idx="3"/>
            <a:endCxn id="805" idx="2"/>
          </p:cNvCxnSpPr>
          <p:nvPr/>
        </p:nvCxnSpPr>
        <p:spPr>
          <a:xfrm rot="10800000" flipH="1">
            <a:off x="6437939" y="5890321"/>
            <a:ext cx="676200" cy="1200"/>
          </a:xfrm>
          <a:prstGeom prst="curvedConnector3">
            <a:avLst>
              <a:gd name="adj1" fmla="val 5000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54"/>
          <p:cNvCxnSpPr>
            <a:stCxn id="821" idx="3"/>
            <a:endCxn id="822" idx="2"/>
          </p:cNvCxnSpPr>
          <p:nvPr/>
        </p:nvCxnSpPr>
        <p:spPr>
          <a:xfrm rot="10800000" flipH="1">
            <a:off x="6438241" y="4907196"/>
            <a:ext cx="675900" cy="2700"/>
          </a:xfrm>
          <a:prstGeom prst="curvedConnector3">
            <a:avLst>
              <a:gd name="adj1" fmla="val 5000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3" name="Google Shape;823;p54"/>
          <p:cNvSpPr/>
          <p:nvPr/>
        </p:nvSpPr>
        <p:spPr>
          <a:xfrm>
            <a:off x="1928644" y="1659913"/>
            <a:ext cx="1308000" cy="5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Audit log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24" name="Google Shape;824;p54"/>
          <p:cNvCxnSpPr>
            <a:stCxn id="825" idx="1"/>
            <a:endCxn id="823" idx="3"/>
          </p:cNvCxnSpPr>
          <p:nvPr/>
        </p:nvCxnSpPr>
        <p:spPr>
          <a:xfrm rot="10800000">
            <a:off x="3236725" y="1951513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4"/>
          <p:cNvCxnSpPr>
            <a:stCxn id="827" idx="2"/>
            <a:endCxn id="828" idx="2"/>
          </p:cNvCxnSpPr>
          <p:nvPr/>
        </p:nvCxnSpPr>
        <p:spPr>
          <a:xfrm>
            <a:off x="4265875" y="3062325"/>
            <a:ext cx="0" cy="2026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29" name="Google Shape;829;p54"/>
          <p:cNvGrpSpPr/>
          <p:nvPr/>
        </p:nvGrpSpPr>
        <p:grpSpPr>
          <a:xfrm>
            <a:off x="3974271" y="4618298"/>
            <a:ext cx="583208" cy="583208"/>
            <a:chOff x="5866775" y="4030465"/>
            <a:chExt cx="372300" cy="372300"/>
          </a:xfrm>
        </p:grpSpPr>
        <p:sp>
          <p:nvSpPr>
            <p:cNvPr id="830" name="Google Shape;830;p54"/>
            <p:cNvSpPr/>
            <p:nvPr/>
          </p:nvSpPr>
          <p:spPr>
            <a:xfrm>
              <a:off x="5866775" y="4030465"/>
              <a:ext cx="372300" cy="372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828" name="Google Shape;828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2888" y="4070826"/>
              <a:ext cx="260075" cy="26004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31" name="Google Shape;831;p54"/>
          <p:cNvCxnSpPr>
            <a:stCxn id="811" idx="3"/>
            <a:endCxn id="830" idx="2"/>
          </p:cNvCxnSpPr>
          <p:nvPr/>
        </p:nvCxnSpPr>
        <p:spPr>
          <a:xfrm>
            <a:off x="2936678" y="4909900"/>
            <a:ext cx="103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54"/>
          <p:cNvCxnSpPr>
            <a:stCxn id="830" idx="6"/>
            <a:endCxn id="833" idx="1"/>
          </p:cNvCxnSpPr>
          <p:nvPr/>
        </p:nvCxnSpPr>
        <p:spPr>
          <a:xfrm rot="10800000" flipH="1">
            <a:off x="4557479" y="3928302"/>
            <a:ext cx="921600" cy="981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4" name="Google Shape;834;p54"/>
          <p:cNvCxnSpPr>
            <a:stCxn id="830" idx="6"/>
            <a:endCxn id="819" idx="1"/>
          </p:cNvCxnSpPr>
          <p:nvPr/>
        </p:nvCxnSpPr>
        <p:spPr>
          <a:xfrm>
            <a:off x="4557479" y="4909902"/>
            <a:ext cx="921600" cy="981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Google Shape;835;p54"/>
          <p:cNvCxnSpPr>
            <a:stCxn id="830" idx="6"/>
            <a:endCxn id="821" idx="1"/>
          </p:cNvCxnSpPr>
          <p:nvPr/>
        </p:nvCxnSpPr>
        <p:spPr>
          <a:xfrm>
            <a:off x="4557479" y="4909902"/>
            <a:ext cx="921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6" name="Google Shape;836;p54"/>
          <p:cNvCxnSpPr>
            <a:stCxn id="808" idx="3"/>
            <a:endCxn id="811" idx="1"/>
          </p:cNvCxnSpPr>
          <p:nvPr/>
        </p:nvCxnSpPr>
        <p:spPr>
          <a:xfrm>
            <a:off x="1202941" y="4909900"/>
            <a:ext cx="42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4" name="Google Shape;804;p54"/>
          <p:cNvSpPr/>
          <p:nvPr/>
        </p:nvSpPr>
        <p:spPr>
          <a:xfrm>
            <a:off x="6521768" y="1659913"/>
            <a:ext cx="1308000" cy="5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External Locations &amp; Credentials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22" name="Google Shape;822;p54"/>
          <p:cNvSpPr/>
          <p:nvPr/>
        </p:nvSpPr>
        <p:spPr>
          <a:xfrm>
            <a:off x="7114120" y="4845425"/>
            <a:ext cx="123300" cy="12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4"/>
          <p:cNvSpPr/>
          <p:nvPr/>
        </p:nvSpPr>
        <p:spPr>
          <a:xfrm>
            <a:off x="7114120" y="5828770"/>
            <a:ext cx="123300" cy="12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7" name="Google Shape;837;p54"/>
          <p:cNvCxnSpPr>
            <a:stCxn id="825" idx="3"/>
            <a:endCxn id="804" idx="1"/>
          </p:cNvCxnSpPr>
          <p:nvPr/>
        </p:nvCxnSpPr>
        <p:spPr>
          <a:xfrm>
            <a:off x="5116525" y="1951513"/>
            <a:ext cx="1405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54"/>
          <p:cNvSpPr/>
          <p:nvPr/>
        </p:nvSpPr>
        <p:spPr>
          <a:xfrm>
            <a:off x="3611875" y="2479125"/>
            <a:ext cx="1308000" cy="5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Access Control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38" name="Google Shape;838;p54"/>
          <p:cNvCxnSpPr>
            <a:stCxn id="827" idx="0"/>
            <a:endCxn id="825" idx="2"/>
          </p:cNvCxnSpPr>
          <p:nvPr/>
        </p:nvCxnSpPr>
        <p:spPr>
          <a:xfrm rot="10800000">
            <a:off x="4265875" y="2304225"/>
            <a:ext cx="0" cy="17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9" name="Google Shape;839;p54"/>
          <p:cNvGrpSpPr/>
          <p:nvPr/>
        </p:nvGrpSpPr>
        <p:grpSpPr>
          <a:xfrm>
            <a:off x="5479126" y="5452771"/>
            <a:ext cx="958812" cy="877500"/>
            <a:chOff x="6319013" y="5452771"/>
            <a:chExt cx="959100" cy="877500"/>
          </a:xfrm>
        </p:grpSpPr>
        <p:sp>
          <p:nvSpPr>
            <p:cNvPr id="819" name="Google Shape;819;p54"/>
            <p:cNvSpPr/>
            <p:nvPr/>
          </p:nvSpPr>
          <p:spPr>
            <a:xfrm>
              <a:off x="6319013" y="5452771"/>
              <a:ext cx="959100" cy="877500"/>
            </a:xfrm>
            <a:prstGeom prst="roundRect">
              <a:avLst>
                <a:gd name="adj" fmla="val 11052"/>
              </a:avLst>
            </a:prstGeom>
            <a:solidFill>
              <a:srgbClr val="FFFFFF"/>
            </a:solidFill>
            <a:ln w="19050" cap="flat" cmpd="sng">
              <a:solidFill>
                <a:srgbClr val="1B51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Files in Cloud Strg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40" name="Google Shape;840;p54"/>
            <p:cNvPicPr preferRelativeResize="0"/>
            <p:nvPr/>
          </p:nvPicPr>
          <p:blipFill rotWithShape="1">
            <a:blip r:embed="rId6">
              <a:alphaModFix/>
            </a:blip>
            <a:srcRect t="2679" b="-2679"/>
            <a:stretch/>
          </p:blipFill>
          <p:spPr>
            <a:xfrm>
              <a:off x="6557150" y="5492558"/>
              <a:ext cx="482974" cy="482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1" name="Google Shape;821;p54"/>
          <p:cNvSpPr/>
          <p:nvPr/>
        </p:nvSpPr>
        <p:spPr>
          <a:xfrm>
            <a:off x="5479441" y="4471146"/>
            <a:ext cx="958800" cy="877500"/>
          </a:xfrm>
          <a:prstGeom prst="roundRect">
            <a:avLst>
              <a:gd name="adj" fmla="val 11052"/>
            </a:avLst>
          </a:prstGeom>
          <a:solidFill>
            <a:srgbClr val="FFFFFF"/>
          </a:solidFill>
          <a:ln w="19050" cap="flat" cmpd="sng">
            <a:solidFill>
              <a:srgbClr val="1B51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External tables</a:t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841" name="Google Shape;841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4739" y="4507582"/>
            <a:ext cx="482852" cy="482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54"/>
          <p:cNvGrpSpPr/>
          <p:nvPr/>
        </p:nvGrpSpPr>
        <p:grpSpPr>
          <a:xfrm>
            <a:off x="5479134" y="3489521"/>
            <a:ext cx="958812" cy="877500"/>
            <a:chOff x="6166613" y="3489521"/>
            <a:chExt cx="959100" cy="877500"/>
          </a:xfrm>
        </p:grpSpPr>
        <p:sp>
          <p:nvSpPr>
            <p:cNvPr id="833" name="Google Shape;833;p54"/>
            <p:cNvSpPr/>
            <p:nvPr/>
          </p:nvSpPr>
          <p:spPr>
            <a:xfrm>
              <a:off x="6166613" y="3489521"/>
              <a:ext cx="959100" cy="877500"/>
            </a:xfrm>
            <a:prstGeom prst="roundRect">
              <a:avLst>
                <a:gd name="adj" fmla="val 11052"/>
              </a:avLst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M Sans Medium"/>
                  <a:ea typeface="DM Sans Medium"/>
                  <a:cs typeface="DM Sans Medium"/>
                  <a:sym typeface="DM Sans Medium"/>
                </a:rPr>
                <a:t>Managed tables</a:t>
              </a: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43" name="Google Shape;843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02973" y="3509595"/>
              <a:ext cx="486375" cy="486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4" name="Google Shape;844;p54"/>
          <p:cNvSpPr txBox="1"/>
          <p:nvPr/>
        </p:nvSpPr>
        <p:spPr>
          <a:xfrm>
            <a:off x="10287851" y="3622125"/>
            <a:ext cx="166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Managed </a:t>
            </a:r>
            <a:b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Sources</a:t>
            </a:r>
            <a:endParaRPr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45" name="Google Shape;845;p54"/>
          <p:cNvSpPr txBox="1"/>
          <p:nvPr/>
        </p:nvSpPr>
        <p:spPr>
          <a:xfrm>
            <a:off x="10287851" y="5151425"/>
            <a:ext cx="166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External Locations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46" name="Google Shape;846;p54"/>
          <p:cNvSpPr/>
          <p:nvPr/>
        </p:nvSpPr>
        <p:spPr>
          <a:xfrm>
            <a:off x="7101623" y="3855696"/>
            <a:ext cx="135900" cy="18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7" name="Google Shape;847;p54"/>
          <p:cNvCxnSpPr>
            <a:stCxn id="833" idx="3"/>
            <a:endCxn id="814" idx="1"/>
          </p:cNvCxnSpPr>
          <p:nvPr/>
        </p:nvCxnSpPr>
        <p:spPr>
          <a:xfrm>
            <a:off x="6437946" y="3928271"/>
            <a:ext cx="1742400" cy="6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8" name="Google Shape;848;p54"/>
          <p:cNvCxnSpPr>
            <a:stCxn id="822" idx="6"/>
            <a:endCxn id="815" idx="1"/>
          </p:cNvCxnSpPr>
          <p:nvPr/>
        </p:nvCxnSpPr>
        <p:spPr>
          <a:xfrm>
            <a:off x="7237420" y="4907075"/>
            <a:ext cx="942900" cy="30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9" name="Google Shape;849;p54"/>
          <p:cNvCxnSpPr>
            <a:stCxn id="805" idx="6"/>
            <a:endCxn id="816" idx="1"/>
          </p:cNvCxnSpPr>
          <p:nvPr/>
        </p:nvCxnSpPr>
        <p:spPr>
          <a:xfrm>
            <a:off x="7237420" y="5890420"/>
            <a:ext cx="942900" cy="12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0" name="Google Shape;850;p5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851" name="Google Shape;851;p54"/>
          <p:cNvGrpSpPr/>
          <p:nvPr/>
        </p:nvGrpSpPr>
        <p:grpSpPr>
          <a:xfrm>
            <a:off x="3415225" y="1598713"/>
            <a:ext cx="1701300" cy="705600"/>
            <a:chOff x="3415225" y="1598713"/>
            <a:chExt cx="1701300" cy="705600"/>
          </a:xfrm>
        </p:grpSpPr>
        <p:sp>
          <p:nvSpPr>
            <p:cNvPr id="825" name="Google Shape;825;p54"/>
            <p:cNvSpPr/>
            <p:nvPr/>
          </p:nvSpPr>
          <p:spPr>
            <a:xfrm>
              <a:off x="3415225" y="1598713"/>
              <a:ext cx="17013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FFAB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   Unity </a:t>
              </a:r>
              <a:br>
                <a:rPr lang="en" sz="1600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lang="en" sz="1600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	    Catalog</a:t>
              </a:r>
              <a:endParaRPr sz="160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852" name="Google Shape;852;p54"/>
            <p:cNvPicPr preferRelativeResize="0"/>
            <p:nvPr/>
          </p:nvPicPr>
          <p:blipFill rotWithShape="1">
            <a:blip r:embed="rId9">
              <a:alphaModFix/>
            </a:blip>
            <a:srcRect r="62874"/>
            <a:stretch/>
          </p:blipFill>
          <p:spPr>
            <a:xfrm>
              <a:off x="3493599" y="1659753"/>
              <a:ext cx="588903" cy="58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5"/>
          <p:cNvSpPr/>
          <p:nvPr/>
        </p:nvSpPr>
        <p:spPr>
          <a:xfrm>
            <a:off x="5740425" y="2279550"/>
            <a:ext cx="1811400" cy="14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External Locations</a:t>
            </a:r>
            <a:endParaRPr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58" name="Google Shape;858;p55"/>
          <p:cNvSpPr/>
          <p:nvPr/>
        </p:nvSpPr>
        <p:spPr>
          <a:xfrm>
            <a:off x="8068725" y="1378125"/>
            <a:ext cx="2892300" cy="4123800"/>
          </a:xfrm>
          <a:prstGeom prst="roundRect">
            <a:avLst>
              <a:gd name="adj" fmla="val 65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Cloud Storage</a:t>
            </a:r>
            <a:b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(ADLS)</a:t>
            </a:r>
            <a:endParaRPr baseline="30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59" name="Google Shape;859;p55"/>
          <p:cNvSpPr/>
          <p:nvPr/>
        </p:nvSpPr>
        <p:spPr>
          <a:xfrm>
            <a:off x="8452575" y="1669793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Container/bucket for</a:t>
            </a:r>
            <a:br>
              <a:rPr lang="en"/>
            </a:br>
            <a:r>
              <a:rPr lang="en"/>
              <a:t>Managed Tables</a:t>
            </a:r>
            <a:endParaRPr/>
          </a:p>
        </p:txBody>
      </p:sp>
      <p:pic>
        <p:nvPicPr>
          <p:cNvPr id="860" name="Google Shape;86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4418" y="4824525"/>
            <a:ext cx="710400" cy="551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5"/>
          <p:cNvSpPr txBox="1">
            <a:spLocks noGrp="1"/>
          </p:cNvSpPr>
          <p:nvPr>
            <p:ph type="title"/>
          </p:nvPr>
        </p:nvSpPr>
        <p:spPr>
          <a:xfrm>
            <a:off x="749250" y="535600"/>
            <a:ext cx="10830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Metastore, external locations and credentials</a:t>
            </a:r>
            <a:endParaRPr sz="3600"/>
          </a:p>
        </p:txBody>
      </p:sp>
      <p:sp>
        <p:nvSpPr>
          <p:cNvPr id="862" name="Google Shape;862;p55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742700" y="1378125"/>
            <a:ext cx="3794100" cy="239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Catalog Storage</a:t>
            </a:r>
            <a:endParaRPr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64" name="Google Shape;864;p55"/>
          <p:cNvSpPr/>
          <p:nvPr/>
        </p:nvSpPr>
        <p:spPr>
          <a:xfrm>
            <a:off x="5740625" y="3912150"/>
            <a:ext cx="1811400" cy="158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Credentials</a:t>
            </a:r>
            <a:endParaRPr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65" name="Google Shape;865;p55"/>
          <p:cNvSpPr/>
          <p:nvPr/>
        </p:nvSpPr>
        <p:spPr>
          <a:xfrm>
            <a:off x="1895775" y="2116675"/>
            <a:ext cx="9507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Catalog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6" name="Google Shape;866;p55"/>
          <p:cNvSpPr/>
          <p:nvPr/>
        </p:nvSpPr>
        <p:spPr>
          <a:xfrm>
            <a:off x="3014250" y="2116675"/>
            <a:ext cx="9507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Schema</a:t>
            </a:r>
            <a:br>
              <a:rPr lang="en" sz="1200">
                <a:latin typeface="DM Sans"/>
                <a:ea typeface="DM Sans"/>
                <a:cs typeface="DM Sans"/>
                <a:sym typeface="DM Sans"/>
              </a:rPr>
            </a:b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(Database)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67" name="Google Shape;867;p55"/>
          <p:cNvCxnSpPr>
            <a:stCxn id="865" idx="3"/>
            <a:endCxn id="866" idx="1"/>
          </p:cNvCxnSpPr>
          <p:nvPr/>
        </p:nvCxnSpPr>
        <p:spPr>
          <a:xfrm>
            <a:off x="2846475" y="2379025"/>
            <a:ext cx="16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8" name="Google Shape;868;p55"/>
          <p:cNvSpPr/>
          <p:nvPr/>
        </p:nvSpPr>
        <p:spPr>
          <a:xfrm>
            <a:off x="4308873" y="2564326"/>
            <a:ext cx="1089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External Table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55"/>
          <p:cNvSpPr/>
          <p:nvPr/>
        </p:nvSpPr>
        <p:spPr>
          <a:xfrm>
            <a:off x="4308874" y="1669000"/>
            <a:ext cx="10899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Managed Table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70" name="Google Shape;870;p55"/>
          <p:cNvCxnSpPr>
            <a:stCxn id="866" idx="3"/>
            <a:endCxn id="869" idx="1"/>
          </p:cNvCxnSpPr>
          <p:nvPr/>
        </p:nvCxnSpPr>
        <p:spPr>
          <a:xfrm rot="10800000" flipH="1">
            <a:off x="3964950" y="1931425"/>
            <a:ext cx="343800" cy="4476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55"/>
          <p:cNvCxnSpPr>
            <a:stCxn id="866" idx="3"/>
            <a:endCxn id="868" idx="1"/>
          </p:cNvCxnSpPr>
          <p:nvPr/>
        </p:nvCxnSpPr>
        <p:spPr>
          <a:xfrm>
            <a:off x="3964950" y="2379025"/>
            <a:ext cx="343800" cy="4476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2" name="Google Shape;872;p55"/>
          <p:cNvSpPr/>
          <p:nvPr/>
        </p:nvSpPr>
        <p:spPr>
          <a:xfrm>
            <a:off x="8308000" y="2567674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for External Data sources</a:t>
            </a:r>
            <a:endParaRPr/>
          </a:p>
        </p:txBody>
      </p:sp>
      <p:sp>
        <p:nvSpPr>
          <p:cNvPr id="873" name="Google Shape;873;p55"/>
          <p:cNvSpPr/>
          <p:nvPr/>
        </p:nvSpPr>
        <p:spPr>
          <a:xfrm>
            <a:off x="8460400" y="2643874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for External Data sources</a:t>
            </a:r>
            <a:endParaRPr/>
          </a:p>
        </p:txBody>
      </p:sp>
      <p:sp>
        <p:nvSpPr>
          <p:cNvPr id="874" name="Google Shape;874;p55"/>
          <p:cNvSpPr/>
          <p:nvPr/>
        </p:nvSpPr>
        <p:spPr>
          <a:xfrm>
            <a:off x="8612800" y="2720074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Container/bucket for</a:t>
            </a:r>
            <a:br>
              <a:rPr lang="en"/>
            </a:br>
            <a:r>
              <a:rPr lang="en"/>
              <a:t>External Tables</a:t>
            </a:r>
            <a:endParaRPr/>
          </a:p>
        </p:txBody>
      </p:sp>
      <p:cxnSp>
        <p:nvCxnSpPr>
          <p:cNvPr id="875" name="Google Shape;875;p55"/>
          <p:cNvCxnSpPr>
            <a:stCxn id="876" idx="3"/>
            <a:endCxn id="859" idx="1"/>
          </p:cNvCxnSpPr>
          <p:nvPr/>
        </p:nvCxnSpPr>
        <p:spPr>
          <a:xfrm rot="10800000" flipH="1">
            <a:off x="7065975" y="1932200"/>
            <a:ext cx="1386600" cy="252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77" name="Google Shape;877;p55"/>
          <p:cNvSpPr/>
          <p:nvPr/>
        </p:nvSpPr>
        <p:spPr>
          <a:xfrm>
            <a:off x="6190275" y="2712375"/>
            <a:ext cx="875700" cy="228600"/>
          </a:xfrm>
          <a:prstGeom prst="rect">
            <a:avLst/>
          </a:prstGeom>
          <a:solidFill>
            <a:srgbClr val="FFFFFF">
              <a:alpha val="803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location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78" name="Google Shape;878;p55"/>
          <p:cNvCxnSpPr>
            <a:stCxn id="868" idx="3"/>
            <a:endCxn id="877" idx="1"/>
          </p:cNvCxnSpPr>
          <p:nvPr/>
        </p:nvCxnSpPr>
        <p:spPr>
          <a:xfrm>
            <a:off x="5398773" y="2826676"/>
            <a:ext cx="7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55"/>
          <p:cNvCxnSpPr>
            <a:stCxn id="869" idx="3"/>
            <a:endCxn id="859" idx="1"/>
          </p:cNvCxnSpPr>
          <p:nvPr/>
        </p:nvCxnSpPr>
        <p:spPr>
          <a:xfrm>
            <a:off x="5398774" y="1931350"/>
            <a:ext cx="3053700" cy="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0" name="Google Shape;880;p55"/>
          <p:cNvCxnSpPr>
            <a:stCxn id="877" idx="3"/>
            <a:endCxn id="872" idx="1"/>
          </p:cNvCxnSpPr>
          <p:nvPr/>
        </p:nvCxnSpPr>
        <p:spPr>
          <a:xfrm>
            <a:off x="7065975" y="2826675"/>
            <a:ext cx="1242000" cy="33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6" name="Google Shape;876;p55"/>
          <p:cNvSpPr/>
          <p:nvPr/>
        </p:nvSpPr>
        <p:spPr>
          <a:xfrm>
            <a:off x="6190275" y="4343600"/>
            <a:ext cx="875700" cy="228600"/>
          </a:xfrm>
          <a:prstGeom prst="rect">
            <a:avLst/>
          </a:prstGeom>
          <a:solidFill>
            <a:srgbClr val="FFFFFF">
              <a:alpha val="8039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credential</a:t>
            </a:r>
            <a:endParaRPr sz="10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81" name="Google Shape;881;p55"/>
          <p:cNvSpPr/>
          <p:nvPr/>
        </p:nvSpPr>
        <p:spPr>
          <a:xfrm>
            <a:off x="8308000" y="3646348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for External Data sources</a:t>
            </a:r>
            <a:endParaRPr/>
          </a:p>
        </p:txBody>
      </p:sp>
      <p:sp>
        <p:nvSpPr>
          <p:cNvPr id="882" name="Google Shape;882;p55"/>
          <p:cNvSpPr/>
          <p:nvPr/>
        </p:nvSpPr>
        <p:spPr>
          <a:xfrm>
            <a:off x="8460400" y="3722548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for External Data sources</a:t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8612800" y="3798748"/>
            <a:ext cx="2124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Container/bucket for </a:t>
            </a:r>
            <a:br>
              <a:rPr lang="en"/>
            </a:br>
            <a:r>
              <a:rPr lang="en"/>
              <a:t>External Files</a:t>
            </a:r>
            <a:endParaRPr/>
          </a:p>
        </p:txBody>
      </p:sp>
      <p:sp>
        <p:nvSpPr>
          <p:cNvPr id="884" name="Google Shape;884;p55"/>
          <p:cNvSpPr/>
          <p:nvPr/>
        </p:nvSpPr>
        <p:spPr>
          <a:xfrm>
            <a:off x="6190275" y="5085450"/>
            <a:ext cx="875700" cy="228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credential</a:t>
            </a:r>
            <a:endParaRPr sz="10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85" name="Google Shape;885;p55"/>
          <p:cNvCxnSpPr>
            <a:stCxn id="884" idx="3"/>
            <a:endCxn id="881" idx="1"/>
          </p:cNvCxnSpPr>
          <p:nvPr/>
        </p:nvCxnSpPr>
        <p:spPr>
          <a:xfrm rot="10800000" flipH="1">
            <a:off x="7065975" y="3908550"/>
            <a:ext cx="1242000" cy="1291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86" name="Google Shape;886;p55"/>
          <p:cNvSpPr/>
          <p:nvPr/>
        </p:nvSpPr>
        <p:spPr>
          <a:xfrm>
            <a:off x="1895775" y="3107275"/>
            <a:ext cx="9507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Directory *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7" name="Google Shape;887;p55"/>
          <p:cNvSpPr/>
          <p:nvPr/>
        </p:nvSpPr>
        <p:spPr>
          <a:xfrm>
            <a:off x="6190275" y="3255325"/>
            <a:ext cx="875700" cy="228600"/>
          </a:xfrm>
          <a:prstGeom prst="rect">
            <a:avLst/>
          </a:prstGeom>
          <a:solidFill>
            <a:srgbClr val="FFFFFF">
              <a:alpha val="803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location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88" name="Google Shape;888;p55"/>
          <p:cNvCxnSpPr>
            <a:stCxn id="887" idx="3"/>
            <a:endCxn id="881" idx="1"/>
          </p:cNvCxnSpPr>
          <p:nvPr/>
        </p:nvCxnSpPr>
        <p:spPr>
          <a:xfrm>
            <a:off x="7065975" y="3369625"/>
            <a:ext cx="1242000" cy="5391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9" name="Google Shape;889;p55"/>
          <p:cNvCxnSpPr>
            <a:stCxn id="886" idx="3"/>
            <a:endCxn id="887" idx="1"/>
          </p:cNvCxnSpPr>
          <p:nvPr/>
        </p:nvCxnSpPr>
        <p:spPr>
          <a:xfrm>
            <a:off x="2846475" y="3369625"/>
            <a:ext cx="33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0" name="Google Shape;890;p55"/>
          <p:cNvSpPr txBox="1"/>
          <p:nvPr/>
        </p:nvSpPr>
        <p:spPr>
          <a:xfrm>
            <a:off x="841975" y="3981150"/>
            <a:ext cx="4274700" cy="2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Example (permissions ignored for simplicity):</a:t>
            </a:r>
            <a:endParaRPr>
              <a:solidFill>
                <a:srgbClr val="3A3838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 b="1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CREATE STORAGE CREDENTIAL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finance_cred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endParaRPr sz="1200">
              <a:solidFill>
                <a:srgbClr val="3A383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 b="1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CREATE EXTERNAL LOCATION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finance</a:t>
            </a:r>
            <a:b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URL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abfss://…/finance</a:t>
            </a:r>
            <a:b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WITH (STORAGE CREDENTIAL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finance_cred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A383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 b="1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CREATE EXTERNAL TABLE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forecast</a:t>
            </a:r>
            <a:b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LOCATION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abfss://…/finance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/forecast;</a:t>
            </a:r>
            <a:endParaRPr sz="1200">
              <a:solidFill>
                <a:srgbClr val="3A383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 b="1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CREATE DIRECTORY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eu_invoices</a:t>
            </a:r>
            <a:b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LOCATION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abfss://…/finance</a:t>
            </a: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/eu/invoices;</a:t>
            </a:r>
            <a:endParaRPr sz="1200">
              <a:solidFill>
                <a:srgbClr val="3A383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1" name="Google Shape;891;p55"/>
          <p:cNvSpPr txBox="1"/>
          <p:nvPr/>
        </p:nvSpPr>
        <p:spPr>
          <a:xfrm>
            <a:off x="5377900" y="6318750"/>
            <a:ext cx="29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* coming soon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55"/>
          <p:cNvSpPr/>
          <p:nvPr/>
        </p:nvSpPr>
        <p:spPr>
          <a:xfrm>
            <a:off x="5034841" y="3433775"/>
            <a:ext cx="1214100" cy="836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3" name="Google Shape;893;p55"/>
          <p:cNvSpPr/>
          <p:nvPr/>
        </p:nvSpPr>
        <p:spPr>
          <a:xfrm>
            <a:off x="5116496" y="3490025"/>
            <a:ext cx="1050900" cy="723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 store</a:t>
            </a:r>
            <a:endParaRPr sz="1800">
              <a:solidFill>
                <a:schemeClr val="accent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4" name="Google Shape;894;p55"/>
          <p:cNvSpPr txBox="1"/>
          <p:nvPr/>
        </p:nvSpPr>
        <p:spPr>
          <a:xfrm>
            <a:off x="862172" y="5788267"/>
            <a:ext cx="24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3A3838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*</a:t>
            </a:r>
            <a:endParaRPr/>
          </a:p>
        </p:txBody>
      </p:sp>
      <p:sp>
        <p:nvSpPr>
          <p:cNvPr id="895" name="Google Shape;895;p55"/>
          <p:cNvSpPr/>
          <p:nvPr/>
        </p:nvSpPr>
        <p:spPr>
          <a:xfrm>
            <a:off x="6190275" y="4724600"/>
            <a:ext cx="875700" cy="228600"/>
          </a:xfrm>
          <a:prstGeom prst="rect">
            <a:avLst/>
          </a:prstGeom>
          <a:solidFill>
            <a:srgbClr val="FFFFFF">
              <a:alpha val="8039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credential</a:t>
            </a:r>
            <a:endParaRPr sz="10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96" name="Google Shape;896;p55"/>
          <p:cNvCxnSpPr>
            <a:stCxn id="895" idx="3"/>
            <a:endCxn id="872" idx="1"/>
          </p:cNvCxnSpPr>
          <p:nvPr/>
        </p:nvCxnSpPr>
        <p:spPr>
          <a:xfrm rot="10800000" flipH="1">
            <a:off x="7065975" y="2830100"/>
            <a:ext cx="1242000" cy="20088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6"/>
          <p:cNvSpPr txBox="1"/>
          <p:nvPr/>
        </p:nvSpPr>
        <p:spPr>
          <a:xfrm>
            <a:off x="4033115" y="4423928"/>
            <a:ext cx="19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database/table locations</a:t>
            </a:r>
            <a:endParaRPr sz="120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56"/>
          <p:cNvSpPr txBox="1"/>
          <p:nvPr/>
        </p:nvSpPr>
        <p:spPr>
          <a:xfrm>
            <a:off x="2497153" y="2769708"/>
            <a:ext cx="5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3" name="Google Shape;903;p56"/>
          <p:cNvSpPr txBox="1"/>
          <p:nvPr/>
        </p:nvSpPr>
        <p:spPr>
          <a:xfrm>
            <a:off x="5168453" y="2259560"/>
            <a:ext cx="102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sync users and groups</a:t>
            </a:r>
            <a:endParaRPr sz="120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56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 relations before Unity Catalog</a:t>
            </a:r>
            <a:endParaRPr sz="3600"/>
          </a:p>
        </p:txBody>
      </p:sp>
      <p:sp>
        <p:nvSpPr>
          <p:cNvPr id="905" name="Google Shape;905;p56"/>
          <p:cNvSpPr txBox="1">
            <a:spLocks noGrp="1"/>
          </p:cNvSpPr>
          <p:nvPr>
            <p:ph type="sldNum" idx="12"/>
          </p:nvPr>
        </p:nvSpPr>
        <p:spPr>
          <a:xfrm>
            <a:off x="10866463" y="52848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06" name="Google Shape;906;p56"/>
          <p:cNvSpPr/>
          <p:nvPr/>
        </p:nvSpPr>
        <p:spPr>
          <a:xfrm>
            <a:off x="6320238" y="2410350"/>
            <a:ext cx="1799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Identity Provider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907" name="Google Shape;907;p56"/>
          <p:cNvCxnSpPr>
            <a:stCxn id="906" idx="1"/>
            <a:endCxn id="908" idx="3"/>
          </p:cNvCxnSpPr>
          <p:nvPr/>
        </p:nvCxnSpPr>
        <p:spPr>
          <a:xfrm flipH="1">
            <a:off x="5019138" y="2763150"/>
            <a:ext cx="13011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8" name="Google Shape;908;p56"/>
          <p:cNvSpPr/>
          <p:nvPr/>
        </p:nvSpPr>
        <p:spPr>
          <a:xfrm>
            <a:off x="3219813" y="2410350"/>
            <a:ext cx="1799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User / Group management *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9" name="Google Shape;909;p56"/>
          <p:cNvCxnSpPr>
            <a:stCxn id="910" idx="3"/>
            <a:endCxn id="908" idx="1"/>
          </p:cNvCxnSpPr>
          <p:nvPr/>
        </p:nvCxnSpPr>
        <p:spPr>
          <a:xfrm>
            <a:off x="2454200" y="2763150"/>
            <a:ext cx="7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1" name="Google Shape;911;p56"/>
          <p:cNvSpPr txBox="1"/>
          <p:nvPr/>
        </p:nvSpPr>
        <p:spPr>
          <a:xfrm>
            <a:off x="4447265" y="3377350"/>
            <a:ext cx="11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read / write</a:t>
            </a:r>
            <a:endParaRPr sz="120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56"/>
          <p:cNvSpPr txBox="1"/>
          <p:nvPr/>
        </p:nvSpPr>
        <p:spPr>
          <a:xfrm>
            <a:off x="5769250" y="5336575"/>
            <a:ext cx="439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* An integrated module of every Databricks Workspace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baseline="30000">
                <a:latin typeface="DM Sans"/>
                <a:ea typeface="DM Sans"/>
                <a:cs typeface="DM Sans"/>
                <a:sym typeface="DM Sans"/>
              </a:rPr>
              <a:t>+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Could also be an external Metastore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aseline="30000">
                <a:latin typeface="DM Sans"/>
                <a:ea typeface="DM Sans"/>
                <a:cs typeface="DM Sans"/>
                <a:sym typeface="DM Sans"/>
              </a:rPr>
              <a:t>#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Any accessible cloud storage or the root container (dbfs)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56"/>
          <p:cNvSpPr/>
          <p:nvPr/>
        </p:nvSpPr>
        <p:spPr>
          <a:xfrm>
            <a:off x="6320250" y="3302375"/>
            <a:ext cx="1799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Storage </a:t>
            </a:r>
            <a:r>
              <a:rPr lang="en" baseline="300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#</a:t>
            </a:r>
            <a:endParaRPr baseline="30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914" name="Google Shape;914;p56"/>
          <p:cNvCxnSpPr>
            <a:stCxn id="915" idx="3"/>
            <a:endCxn id="913" idx="2"/>
          </p:cNvCxnSpPr>
          <p:nvPr/>
        </p:nvCxnSpPr>
        <p:spPr>
          <a:xfrm rot="10800000" flipH="1">
            <a:off x="3470425" y="4008038"/>
            <a:ext cx="3749400" cy="72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16" name="Google Shape;916;p56"/>
          <p:cNvCxnSpPr>
            <a:stCxn id="917" idx="3"/>
            <a:endCxn id="913" idx="1"/>
          </p:cNvCxnSpPr>
          <p:nvPr/>
        </p:nvCxnSpPr>
        <p:spPr>
          <a:xfrm>
            <a:off x="3470425" y="3655163"/>
            <a:ext cx="284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0" name="Google Shape;910;p56"/>
          <p:cNvSpPr/>
          <p:nvPr/>
        </p:nvSpPr>
        <p:spPr>
          <a:xfrm>
            <a:off x="636800" y="2410350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(Control Plane)</a:t>
            </a:r>
            <a:endParaRPr sz="12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7" name="Google Shape;917;p56"/>
          <p:cNvSpPr/>
          <p:nvPr/>
        </p:nvSpPr>
        <p:spPr>
          <a:xfrm>
            <a:off x="1653025" y="3302363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Cluster / 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SQL Endpoint</a:t>
            </a:r>
            <a:endParaRPr sz="12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5" name="Google Shape;915;p56"/>
          <p:cNvSpPr/>
          <p:nvPr/>
        </p:nvSpPr>
        <p:spPr>
          <a:xfrm>
            <a:off x="1653025" y="4376438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Hive Metastore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18" name="Google Shape;918;p56"/>
          <p:cNvCxnSpPr>
            <a:endCxn id="915" idx="1"/>
          </p:cNvCxnSpPr>
          <p:nvPr/>
        </p:nvCxnSpPr>
        <p:spPr>
          <a:xfrm rot="-5400000" flipH="1">
            <a:off x="633475" y="3709688"/>
            <a:ext cx="1616700" cy="422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9" name="Google Shape;919;p56"/>
          <p:cNvCxnSpPr>
            <a:endCxn id="917" idx="1"/>
          </p:cNvCxnSpPr>
          <p:nvPr/>
        </p:nvCxnSpPr>
        <p:spPr>
          <a:xfrm rot="-5400000" flipH="1">
            <a:off x="1170475" y="3172613"/>
            <a:ext cx="542700" cy="422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0" name="Google Shape;920;p56"/>
          <p:cNvSpPr txBox="1"/>
          <p:nvPr/>
        </p:nvSpPr>
        <p:spPr>
          <a:xfrm>
            <a:off x="1127492" y="3441841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56"/>
          <p:cNvSpPr txBox="1"/>
          <p:nvPr/>
        </p:nvSpPr>
        <p:spPr>
          <a:xfrm>
            <a:off x="1127492" y="4518062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22" name="Google Shape;922;p56"/>
          <p:cNvCxnSpPr>
            <a:stCxn id="917" idx="2"/>
            <a:endCxn id="915" idx="0"/>
          </p:cNvCxnSpPr>
          <p:nvPr/>
        </p:nvCxnSpPr>
        <p:spPr>
          <a:xfrm>
            <a:off x="2561725" y="4007963"/>
            <a:ext cx="0" cy="36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3" name="Google Shape;923;p56"/>
          <p:cNvSpPr txBox="1"/>
          <p:nvPr/>
        </p:nvSpPr>
        <p:spPr>
          <a:xfrm>
            <a:off x="2332834" y="4000424"/>
            <a:ext cx="14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read / write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57"/>
          <p:cNvGrpSpPr/>
          <p:nvPr/>
        </p:nvGrpSpPr>
        <p:grpSpPr>
          <a:xfrm>
            <a:off x="6043152" y="2410350"/>
            <a:ext cx="1817383" cy="705600"/>
            <a:chOff x="5889600" y="2791350"/>
            <a:chExt cx="2124600" cy="705600"/>
          </a:xfrm>
        </p:grpSpPr>
        <p:sp>
          <p:nvSpPr>
            <p:cNvPr id="929" name="Google Shape;929;p57"/>
            <p:cNvSpPr/>
            <p:nvPr/>
          </p:nvSpPr>
          <p:spPr>
            <a:xfrm>
              <a:off x="5889600" y="2791350"/>
              <a:ext cx="2124600" cy="705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 Medium"/>
                  <a:ea typeface="DM Sans Medium"/>
                  <a:cs typeface="DM Sans Medium"/>
                  <a:sym typeface="DM Sans Medium"/>
                </a:rPr>
                <a:t>(Unity) Metastore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5890650" y="3213312"/>
              <a:ext cx="129000" cy="1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6424050" y="2791350"/>
              <a:ext cx="129000" cy="1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32" name="Google Shape;932;p57"/>
          <p:cNvSpPr txBox="1"/>
          <p:nvPr/>
        </p:nvSpPr>
        <p:spPr>
          <a:xfrm>
            <a:off x="8231637" y="1380623"/>
            <a:ext cx="102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sync users and groups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3" name="Google Shape;933;p57"/>
          <p:cNvSpPr txBox="1"/>
          <p:nvPr/>
        </p:nvSpPr>
        <p:spPr>
          <a:xfrm>
            <a:off x="6875706" y="210906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uses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4" name="Google Shape;934;p57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 relations with Unity Catalog (UC) </a:t>
            </a:r>
            <a:endParaRPr sz="3600"/>
          </a:p>
        </p:txBody>
      </p:sp>
      <p:sp>
        <p:nvSpPr>
          <p:cNvPr id="935" name="Google Shape;935;p57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36" name="Google Shape;936;p57"/>
          <p:cNvSpPr/>
          <p:nvPr/>
        </p:nvSpPr>
        <p:spPr>
          <a:xfrm>
            <a:off x="636800" y="2410350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(Control Plane)</a:t>
            </a:r>
            <a:endParaRPr sz="12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7" name="Google Shape;937;p57"/>
          <p:cNvSpPr/>
          <p:nvPr/>
        </p:nvSpPr>
        <p:spPr>
          <a:xfrm>
            <a:off x="1653025" y="3302363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Cluster / </a:t>
            </a:r>
            <a:br>
              <a:rPr lang="en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SQL Endpoint</a:t>
            </a:r>
            <a:endParaRPr sz="12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8" name="Google Shape;938;p57"/>
          <p:cNvSpPr/>
          <p:nvPr/>
        </p:nvSpPr>
        <p:spPr>
          <a:xfrm>
            <a:off x="3340000" y="1319250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 Account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39" name="Google Shape;939;p57"/>
          <p:cNvSpPr/>
          <p:nvPr/>
        </p:nvSpPr>
        <p:spPr>
          <a:xfrm>
            <a:off x="6043163" y="1319250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Account Level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User Management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40" name="Google Shape;940;p57"/>
          <p:cNvSpPr/>
          <p:nvPr/>
        </p:nvSpPr>
        <p:spPr>
          <a:xfrm>
            <a:off x="10024825" y="1319250"/>
            <a:ext cx="16395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Identity Provider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941" name="Google Shape;941;p57"/>
          <p:cNvCxnSpPr>
            <a:stCxn id="940" idx="1"/>
            <a:endCxn id="939" idx="3"/>
          </p:cNvCxnSpPr>
          <p:nvPr/>
        </p:nvCxnSpPr>
        <p:spPr>
          <a:xfrm rot="10800000">
            <a:off x="7860625" y="1672050"/>
            <a:ext cx="2164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2" name="Google Shape;942;p57"/>
          <p:cNvCxnSpPr>
            <a:stCxn id="929" idx="0"/>
            <a:endCxn id="939" idx="2"/>
          </p:cNvCxnSpPr>
          <p:nvPr/>
        </p:nvCxnSpPr>
        <p:spPr>
          <a:xfrm rot="10800000">
            <a:off x="6951844" y="2024850"/>
            <a:ext cx="0" cy="38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3" name="Google Shape;943;p57"/>
          <p:cNvSpPr/>
          <p:nvPr/>
        </p:nvSpPr>
        <p:spPr>
          <a:xfrm>
            <a:off x="1653025" y="4376438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Hive Metastore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4" name="Google Shape;944;p57"/>
          <p:cNvSpPr/>
          <p:nvPr/>
        </p:nvSpPr>
        <p:spPr>
          <a:xfrm>
            <a:off x="1166250" y="3017000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7"/>
          <p:cNvSpPr/>
          <p:nvPr/>
        </p:nvSpPr>
        <p:spPr>
          <a:xfrm>
            <a:off x="10042050" y="2410338"/>
            <a:ext cx="16395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Default Cloud Storage</a:t>
            </a:r>
            <a:endParaRPr sz="11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6" name="Google Shape;946;p57"/>
          <p:cNvSpPr txBox="1"/>
          <p:nvPr/>
        </p:nvSpPr>
        <p:spPr>
          <a:xfrm>
            <a:off x="7662057" y="2454112"/>
            <a:ext cx="23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links to and manages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7" name="Google Shape;947;p57"/>
          <p:cNvSpPr txBox="1"/>
          <p:nvPr/>
        </p:nvSpPr>
        <p:spPr>
          <a:xfrm>
            <a:off x="5248365" y="1473038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48" name="Google Shape;948;p57"/>
          <p:cNvCxnSpPr>
            <a:stCxn id="938" idx="3"/>
            <a:endCxn id="939" idx="1"/>
          </p:cNvCxnSpPr>
          <p:nvPr/>
        </p:nvCxnSpPr>
        <p:spPr>
          <a:xfrm>
            <a:off x="5157400" y="1672050"/>
            <a:ext cx="88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9" name="Google Shape;949;p57"/>
          <p:cNvSpPr txBox="1"/>
          <p:nvPr/>
        </p:nvSpPr>
        <p:spPr>
          <a:xfrm>
            <a:off x="3263798" y="2322256"/>
            <a:ext cx="181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assigned to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0" name="Google Shape;950;p57"/>
          <p:cNvCxnSpPr/>
          <p:nvPr/>
        </p:nvCxnSpPr>
        <p:spPr>
          <a:xfrm rot="10800000">
            <a:off x="2454252" y="2636581"/>
            <a:ext cx="358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1" name="Google Shape;951;p57"/>
          <p:cNvCxnSpPr>
            <a:stCxn id="952" idx="0"/>
            <a:endCxn id="953" idx="1"/>
          </p:cNvCxnSpPr>
          <p:nvPr/>
        </p:nvCxnSpPr>
        <p:spPr>
          <a:xfrm rot="-5400000">
            <a:off x="4344650" y="1603927"/>
            <a:ext cx="481800" cy="29151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4" name="Google Shape;954;p57"/>
          <p:cNvSpPr/>
          <p:nvPr/>
        </p:nvSpPr>
        <p:spPr>
          <a:xfrm>
            <a:off x="636800" y="1319250"/>
            <a:ext cx="18174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Databricks Account Console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55" name="Google Shape;955;p57"/>
          <p:cNvSpPr txBox="1"/>
          <p:nvPr/>
        </p:nvSpPr>
        <p:spPr>
          <a:xfrm>
            <a:off x="2683396" y="1473038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6" name="Google Shape;956;p57"/>
          <p:cNvCxnSpPr>
            <a:stCxn id="938" idx="1"/>
            <a:endCxn id="954" idx="3"/>
          </p:cNvCxnSpPr>
          <p:nvPr/>
        </p:nvCxnSpPr>
        <p:spPr>
          <a:xfrm rot="10800000">
            <a:off x="2454100" y="1672050"/>
            <a:ext cx="88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7" name="Google Shape;957;p57"/>
          <p:cNvCxnSpPr>
            <a:stCxn id="958" idx="2"/>
            <a:endCxn id="936" idx="0"/>
          </p:cNvCxnSpPr>
          <p:nvPr/>
        </p:nvCxnSpPr>
        <p:spPr>
          <a:xfrm rot="5400000">
            <a:off x="2492100" y="1080919"/>
            <a:ext cx="382800" cy="22761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9" name="Google Shape;959;p57"/>
          <p:cNvSpPr txBox="1"/>
          <p:nvPr/>
        </p:nvSpPr>
        <p:spPr>
          <a:xfrm>
            <a:off x="2683396" y="1998689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60" name="Google Shape;960;p57"/>
          <p:cNvCxnSpPr>
            <a:stCxn id="961" idx="2"/>
            <a:endCxn id="931" idx="0"/>
          </p:cNvCxnSpPr>
          <p:nvPr/>
        </p:nvCxnSpPr>
        <p:spPr>
          <a:xfrm rot="-5400000" flipH="1">
            <a:off x="5416200" y="1271119"/>
            <a:ext cx="382800" cy="1895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57"/>
          <p:cNvSpPr txBox="1"/>
          <p:nvPr/>
        </p:nvSpPr>
        <p:spPr>
          <a:xfrm>
            <a:off x="5248365" y="201160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3" name="Google Shape;963;p57"/>
          <p:cNvSpPr/>
          <p:nvPr/>
        </p:nvSpPr>
        <p:spPr>
          <a:xfrm>
            <a:off x="10024825" y="3311900"/>
            <a:ext cx="16395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External Cloud Storages</a:t>
            </a:r>
            <a:endParaRPr sz="1100" baseline="30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4" name="Google Shape;964;p57"/>
          <p:cNvSpPr txBox="1"/>
          <p:nvPr/>
        </p:nvSpPr>
        <p:spPr>
          <a:xfrm>
            <a:off x="4020525" y="4897050"/>
            <a:ext cx="7569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Notes: </a:t>
            </a:r>
            <a:endParaRPr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Using Unity Catalog is optional. Workspaces can still use a Hive Metastore only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There can be more than one Unity Metastore (UC) per Databricks Account (e.g. for regional isolation or for isolation of lines of business)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Every workspace can only attach to one UC Metastore, however one Unity Metastore can be assigned to several Workspaces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3" name="Google Shape;953;p57"/>
          <p:cNvSpPr/>
          <p:nvPr/>
        </p:nvSpPr>
        <p:spPr>
          <a:xfrm>
            <a:off x="6043050" y="2769027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7"/>
          <p:cNvCxnSpPr>
            <a:stCxn id="937" idx="2"/>
            <a:endCxn id="943" idx="0"/>
          </p:cNvCxnSpPr>
          <p:nvPr/>
        </p:nvCxnSpPr>
        <p:spPr>
          <a:xfrm>
            <a:off x="2561725" y="4007963"/>
            <a:ext cx="0" cy="36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57"/>
          <p:cNvSpPr/>
          <p:nvPr/>
        </p:nvSpPr>
        <p:spPr>
          <a:xfrm>
            <a:off x="3757050" y="1924369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7"/>
          <p:cNvSpPr/>
          <p:nvPr/>
        </p:nvSpPr>
        <p:spPr>
          <a:xfrm>
            <a:off x="4595250" y="1924369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7"/>
          <p:cNvSpPr/>
          <p:nvPr/>
        </p:nvSpPr>
        <p:spPr>
          <a:xfrm>
            <a:off x="1166250" y="3009251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7" name="Google Shape;967;p57"/>
          <p:cNvCxnSpPr>
            <a:stCxn id="968" idx="2"/>
            <a:endCxn id="943" idx="1"/>
          </p:cNvCxnSpPr>
          <p:nvPr/>
        </p:nvCxnSpPr>
        <p:spPr>
          <a:xfrm rot="-5400000" flipH="1">
            <a:off x="633600" y="3709601"/>
            <a:ext cx="1616700" cy="422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9" name="Google Shape;969;p57"/>
          <p:cNvCxnSpPr>
            <a:stCxn id="968" idx="2"/>
            <a:endCxn id="937" idx="1"/>
          </p:cNvCxnSpPr>
          <p:nvPr/>
        </p:nvCxnSpPr>
        <p:spPr>
          <a:xfrm rot="-5400000" flipH="1">
            <a:off x="1170600" y="3172601"/>
            <a:ext cx="542700" cy="422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0" name="Google Shape;970;p57"/>
          <p:cNvSpPr txBox="1"/>
          <p:nvPr/>
        </p:nvSpPr>
        <p:spPr>
          <a:xfrm>
            <a:off x="1127492" y="3441841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1" name="Google Shape;971;p57"/>
          <p:cNvSpPr txBox="1"/>
          <p:nvPr/>
        </p:nvSpPr>
        <p:spPr>
          <a:xfrm>
            <a:off x="1127492" y="4518062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8" name="Google Shape;968;p57"/>
          <p:cNvSpPr/>
          <p:nvPr/>
        </p:nvSpPr>
        <p:spPr>
          <a:xfrm>
            <a:off x="1166250" y="3009251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7"/>
          <p:cNvSpPr/>
          <p:nvPr/>
        </p:nvSpPr>
        <p:spPr>
          <a:xfrm>
            <a:off x="7292203" y="3446750"/>
            <a:ext cx="9426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Catalog Storage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3" name="Google Shape;973;p57"/>
          <p:cNvSpPr/>
          <p:nvPr/>
        </p:nvSpPr>
        <p:spPr>
          <a:xfrm>
            <a:off x="6269815" y="3446750"/>
            <a:ext cx="9426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Credential Storage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4" name="Google Shape;974;p57"/>
          <p:cNvSpPr/>
          <p:nvPr/>
        </p:nvSpPr>
        <p:spPr>
          <a:xfrm>
            <a:off x="8317386" y="3446750"/>
            <a:ext cx="9426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External Locations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5" name="Google Shape;975;p57"/>
          <p:cNvSpPr/>
          <p:nvPr/>
        </p:nvSpPr>
        <p:spPr>
          <a:xfrm>
            <a:off x="6043050" y="3010542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7"/>
          <p:cNvSpPr/>
          <p:nvPr/>
        </p:nvSpPr>
        <p:spPr>
          <a:xfrm>
            <a:off x="6926834" y="3010542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7"/>
          <p:cNvSpPr/>
          <p:nvPr/>
        </p:nvSpPr>
        <p:spPr>
          <a:xfrm>
            <a:off x="7460234" y="2991169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8" name="Google Shape;978;p57"/>
          <p:cNvCxnSpPr>
            <a:stCxn id="979" idx="2"/>
            <a:endCxn id="972" idx="0"/>
          </p:cNvCxnSpPr>
          <p:nvPr/>
        </p:nvCxnSpPr>
        <p:spPr>
          <a:xfrm>
            <a:off x="7689717" y="3116172"/>
            <a:ext cx="73800" cy="330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0" name="Google Shape;980;p57"/>
          <p:cNvCxnSpPr>
            <a:stCxn id="981" idx="2"/>
            <a:endCxn id="973" idx="0"/>
          </p:cNvCxnSpPr>
          <p:nvPr/>
        </p:nvCxnSpPr>
        <p:spPr>
          <a:xfrm>
            <a:off x="6741115" y="3113742"/>
            <a:ext cx="0" cy="33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2" name="Google Shape;982;p57"/>
          <p:cNvCxnSpPr>
            <a:stCxn id="983" idx="3"/>
            <a:endCxn id="974" idx="0"/>
          </p:cNvCxnSpPr>
          <p:nvPr/>
        </p:nvCxnSpPr>
        <p:spPr>
          <a:xfrm>
            <a:off x="7862833" y="2947197"/>
            <a:ext cx="925800" cy="499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4" name="Google Shape;984;p57"/>
          <p:cNvSpPr txBox="1"/>
          <p:nvPr/>
        </p:nvSpPr>
        <p:spPr>
          <a:xfrm>
            <a:off x="6629513" y="315458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5" name="Google Shape;985;p57"/>
          <p:cNvSpPr txBox="1"/>
          <p:nvPr/>
        </p:nvSpPr>
        <p:spPr>
          <a:xfrm>
            <a:off x="9164935" y="3461077"/>
            <a:ext cx="838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links to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6" name="Google Shape;986;p57"/>
          <p:cNvCxnSpPr>
            <a:stCxn id="974" idx="3"/>
            <a:endCxn id="963" idx="1"/>
          </p:cNvCxnSpPr>
          <p:nvPr/>
        </p:nvCxnSpPr>
        <p:spPr>
          <a:xfrm>
            <a:off x="9259986" y="3664700"/>
            <a:ext cx="764700" cy="6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7" name="Google Shape;987;p57"/>
          <p:cNvSpPr/>
          <p:nvPr/>
        </p:nvSpPr>
        <p:spPr>
          <a:xfrm>
            <a:off x="7728485" y="3010542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8" name="Google Shape;988;p57"/>
          <p:cNvCxnSpPr>
            <a:stCxn id="989" idx="2"/>
            <a:endCxn id="990" idx="3"/>
          </p:cNvCxnSpPr>
          <p:nvPr/>
        </p:nvCxnSpPr>
        <p:spPr>
          <a:xfrm rot="5400000">
            <a:off x="5456725" y="3665000"/>
            <a:ext cx="1250400" cy="134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1" name="Google Shape;991;p57"/>
          <p:cNvCxnSpPr>
            <a:stCxn id="989" idx="1"/>
            <a:endCxn id="992" idx="0"/>
          </p:cNvCxnSpPr>
          <p:nvPr/>
        </p:nvCxnSpPr>
        <p:spPr>
          <a:xfrm flipH="1">
            <a:off x="5544175" y="3023900"/>
            <a:ext cx="499800" cy="4230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3" name="Google Shape;993;p57"/>
          <p:cNvCxnSpPr>
            <a:stCxn id="994" idx="0"/>
            <a:endCxn id="992" idx="2"/>
          </p:cNvCxnSpPr>
          <p:nvPr/>
        </p:nvCxnSpPr>
        <p:spPr>
          <a:xfrm rot="10800000">
            <a:off x="5544150" y="3882500"/>
            <a:ext cx="0" cy="349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95" name="Google Shape;995;p57"/>
          <p:cNvSpPr txBox="1"/>
          <p:nvPr/>
        </p:nvSpPr>
        <p:spPr>
          <a:xfrm>
            <a:off x="5170039" y="3934424"/>
            <a:ext cx="98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can access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6" name="Google Shape;996;p57"/>
          <p:cNvSpPr txBox="1"/>
          <p:nvPr/>
        </p:nvSpPr>
        <p:spPr>
          <a:xfrm>
            <a:off x="5463836" y="315458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9" name="Google Shape;989;p57"/>
          <p:cNvSpPr/>
          <p:nvPr/>
        </p:nvSpPr>
        <p:spPr>
          <a:xfrm>
            <a:off x="6043975" y="2940800"/>
            <a:ext cx="2103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7"/>
          <p:cNvSpPr/>
          <p:nvPr/>
        </p:nvSpPr>
        <p:spPr>
          <a:xfrm>
            <a:off x="7642017" y="3012972"/>
            <a:ext cx="954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7"/>
          <p:cNvSpPr/>
          <p:nvPr/>
        </p:nvSpPr>
        <p:spPr>
          <a:xfrm>
            <a:off x="5072850" y="4232000"/>
            <a:ext cx="9426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Shares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2" name="Google Shape;992;p57"/>
          <p:cNvSpPr/>
          <p:nvPr/>
        </p:nvSpPr>
        <p:spPr>
          <a:xfrm>
            <a:off x="5072850" y="3446750"/>
            <a:ext cx="9426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Medium"/>
                <a:ea typeface="DM Sans Medium"/>
                <a:cs typeface="DM Sans Medium"/>
                <a:sym typeface="DM Sans Medium"/>
              </a:rPr>
              <a:t>Recipients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7" name="Google Shape;997;p57"/>
          <p:cNvSpPr txBox="1"/>
          <p:nvPr/>
        </p:nvSpPr>
        <p:spPr>
          <a:xfrm>
            <a:off x="7668660" y="3957023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8" name="Google Shape;998;p57"/>
          <p:cNvSpPr txBox="1"/>
          <p:nvPr/>
        </p:nvSpPr>
        <p:spPr>
          <a:xfrm>
            <a:off x="6199490" y="4253455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1" name="Google Shape;981;p57"/>
          <p:cNvSpPr/>
          <p:nvPr/>
        </p:nvSpPr>
        <p:spPr>
          <a:xfrm>
            <a:off x="6676615" y="3010542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7"/>
          <p:cNvSpPr txBox="1"/>
          <p:nvPr/>
        </p:nvSpPr>
        <p:spPr>
          <a:xfrm>
            <a:off x="4140132" y="3744715"/>
            <a:ext cx="115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</a:t>
            </a:r>
            <a:endParaRPr sz="1200"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Sharing</a:t>
            </a:r>
            <a:endParaRPr>
              <a:solidFill>
                <a:srgbClr val="00ADD4"/>
              </a:solidFill>
            </a:endParaRPr>
          </a:p>
        </p:txBody>
      </p:sp>
      <p:sp>
        <p:nvSpPr>
          <p:cNvPr id="1000" name="Google Shape;1000;p57"/>
          <p:cNvSpPr txBox="1"/>
          <p:nvPr/>
        </p:nvSpPr>
        <p:spPr>
          <a:xfrm>
            <a:off x="7649862" y="315458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1" name="Google Shape;1001;p57"/>
          <p:cNvSpPr/>
          <p:nvPr/>
        </p:nvSpPr>
        <p:spPr>
          <a:xfrm>
            <a:off x="7099800" y="4232000"/>
            <a:ext cx="1327500" cy="43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catalog.db.table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2" name="Google Shape;1002;p57"/>
          <p:cNvCxnSpPr>
            <a:stCxn id="1001" idx="1"/>
            <a:endCxn id="994" idx="3"/>
          </p:cNvCxnSpPr>
          <p:nvPr/>
        </p:nvCxnSpPr>
        <p:spPr>
          <a:xfrm rot="10800000">
            <a:off x="6015600" y="4449950"/>
            <a:ext cx="1084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03" name="Google Shape;1003;p57"/>
          <p:cNvCxnSpPr>
            <a:stCxn id="1001" idx="0"/>
            <a:endCxn id="972" idx="2"/>
          </p:cNvCxnSpPr>
          <p:nvPr/>
        </p:nvCxnSpPr>
        <p:spPr>
          <a:xfrm rot="10800000">
            <a:off x="7763550" y="3882500"/>
            <a:ext cx="0" cy="349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04" name="Google Shape;1004;p57"/>
          <p:cNvCxnSpPr>
            <a:stCxn id="929" idx="3"/>
            <a:endCxn id="945" idx="1"/>
          </p:cNvCxnSpPr>
          <p:nvPr/>
        </p:nvCxnSpPr>
        <p:spPr>
          <a:xfrm>
            <a:off x="7860535" y="2763150"/>
            <a:ext cx="2181600" cy="6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3" name="Google Shape;983;p57"/>
          <p:cNvSpPr/>
          <p:nvPr/>
        </p:nvSpPr>
        <p:spPr>
          <a:xfrm>
            <a:off x="7733833" y="2895597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7"/>
          <p:cNvSpPr txBox="1"/>
          <p:nvPr/>
        </p:nvSpPr>
        <p:spPr>
          <a:xfrm>
            <a:off x="8329205" y="3154584"/>
            <a:ext cx="590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has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0" name="Google Shape;990;p57"/>
          <p:cNvSpPr/>
          <p:nvPr/>
        </p:nvSpPr>
        <p:spPr>
          <a:xfrm>
            <a:off x="5885660" y="4305942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7"/>
          <p:cNvSpPr/>
          <p:nvPr/>
        </p:nvSpPr>
        <p:spPr>
          <a:xfrm>
            <a:off x="3063500" y="3302377"/>
            <a:ext cx="1290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7"/>
          <p:cNvSpPr txBox="1"/>
          <p:nvPr/>
        </p:nvSpPr>
        <p:spPr>
          <a:xfrm>
            <a:off x="2332834" y="4000424"/>
            <a:ext cx="14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read / write</a:t>
            </a:r>
            <a:endParaRPr sz="1200" i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5920285" y="1775151"/>
            <a:ext cx="2120700" cy="433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38100" dir="5400000" algn="bl" rotWithShape="0">
              <a:schemeClr val="accent5">
                <a:alpha val="29020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6"/>
              <a:buFont typeface="Arial"/>
              <a:buNone/>
            </a:pPr>
            <a:endParaRPr sz="1466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6566" y="2075039"/>
            <a:ext cx="462066" cy="4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735" y="3039821"/>
            <a:ext cx="571711" cy="51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0187" y="4052095"/>
            <a:ext cx="460744" cy="45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8293" y="4970062"/>
            <a:ext cx="597894" cy="5978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 rot="1009">
            <a:off x="2674854" y="1886561"/>
            <a:ext cx="3066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Permissions on files</a:t>
            </a:r>
            <a:endParaRPr sz="1333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 rot="1107">
            <a:off x="2674908" y="2902296"/>
            <a:ext cx="2794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Permissions on tables and views</a:t>
            </a:r>
            <a:endParaRPr sz="1333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 rot="938">
            <a:off x="2674906" y="3918032"/>
            <a:ext cx="3297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Permissions on tables, columns, rows</a:t>
            </a:r>
            <a:endParaRPr sz="1333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4" name="Google Shape;324;p39"/>
          <p:cNvCxnSpPr/>
          <p:nvPr/>
        </p:nvCxnSpPr>
        <p:spPr>
          <a:xfrm>
            <a:off x="2669286" y="2312627"/>
            <a:ext cx="3739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2653271" y="3326401"/>
            <a:ext cx="3708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39"/>
          <p:cNvCxnSpPr/>
          <p:nvPr/>
        </p:nvCxnSpPr>
        <p:spPr>
          <a:xfrm>
            <a:off x="2638718" y="4312090"/>
            <a:ext cx="3770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39"/>
          <p:cNvCxnSpPr/>
          <p:nvPr/>
        </p:nvCxnSpPr>
        <p:spPr>
          <a:xfrm>
            <a:off x="2638778" y="5324697"/>
            <a:ext cx="3773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28" name="Google Shape;328;p39"/>
          <p:cNvSpPr txBox="1"/>
          <p:nvPr/>
        </p:nvSpPr>
        <p:spPr>
          <a:xfrm>
            <a:off x="8253335" y="1878757"/>
            <a:ext cx="491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F16047"/>
                </a:solidFill>
                <a:latin typeface="DM Sans"/>
                <a:ea typeface="DM Sans"/>
                <a:cs typeface="DM Sans"/>
                <a:sym typeface="DM Sans"/>
              </a:rPr>
              <a:t>No row and column level permissions</a:t>
            </a:r>
            <a:endParaRPr sz="1333" b="0" i="0" u="none" strike="noStrike" cap="none">
              <a:solidFill>
                <a:srgbClr val="F1604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8253335" y="2330241"/>
            <a:ext cx="357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F16047"/>
                </a:solidFill>
                <a:latin typeface="DM Sans"/>
                <a:ea typeface="DM Sans"/>
                <a:cs typeface="DM Sans"/>
                <a:sym typeface="DM Sans"/>
              </a:rPr>
              <a:t>Inflexible when policies change</a:t>
            </a:r>
            <a:endParaRPr sz="1333" b="0" i="0" u="none" strike="noStrike" cap="none">
              <a:solidFill>
                <a:srgbClr val="F1604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8253335" y="3072182"/>
            <a:ext cx="3822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F16047"/>
                </a:solidFill>
                <a:latin typeface="DM Sans"/>
                <a:ea typeface="DM Sans"/>
                <a:cs typeface="DM Sans"/>
                <a:sym typeface="DM Sans"/>
              </a:rPr>
              <a:t>Can be out of sync with data</a:t>
            </a:r>
            <a:endParaRPr sz="1333" b="0" i="0" u="none" strike="noStrike" cap="none">
              <a:solidFill>
                <a:srgbClr val="F1604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1" name="Google Shape;331;p39"/>
          <p:cNvCxnSpPr/>
          <p:nvPr/>
        </p:nvCxnSpPr>
        <p:spPr>
          <a:xfrm rot="10800000" flipH="1">
            <a:off x="7188767" y="2104430"/>
            <a:ext cx="1064400" cy="2247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FF5F46"/>
            </a:solidFill>
            <a:prstDash val="dot"/>
            <a:round/>
            <a:headEnd type="none" w="sm" len="sm"/>
            <a:tailEnd type="oval" w="sm" len="sm"/>
          </a:ln>
        </p:spPr>
      </p:cxnSp>
      <p:cxnSp>
        <p:nvCxnSpPr>
          <p:cNvPr id="332" name="Google Shape;332;p39"/>
          <p:cNvCxnSpPr/>
          <p:nvPr/>
        </p:nvCxnSpPr>
        <p:spPr>
          <a:xfrm>
            <a:off x="7188767" y="2329130"/>
            <a:ext cx="1064400" cy="230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FF5F46"/>
            </a:solidFill>
            <a:prstDash val="dot"/>
            <a:round/>
            <a:headEnd type="none" w="sm" len="sm"/>
            <a:tailEnd type="oval" w="sm" len="sm"/>
          </a:ln>
        </p:spPr>
      </p:cxnSp>
      <p:sp>
        <p:nvSpPr>
          <p:cNvPr id="333" name="Google Shape;333;p39"/>
          <p:cNvSpPr txBox="1"/>
          <p:nvPr/>
        </p:nvSpPr>
        <p:spPr>
          <a:xfrm>
            <a:off x="8253335" y="4052134"/>
            <a:ext cx="3897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F16047"/>
                </a:solidFill>
                <a:latin typeface="DM Sans"/>
                <a:ea typeface="DM Sans"/>
                <a:cs typeface="DM Sans"/>
                <a:sym typeface="DM Sans"/>
              </a:rPr>
              <a:t>Different governance model</a:t>
            </a:r>
            <a:endParaRPr sz="1333" b="0" i="0" u="none" strike="noStrike" cap="none">
              <a:solidFill>
                <a:srgbClr val="F1604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8253335" y="5055462"/>
            <a:ext cx="3897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F16047"/>
                </a:solidFill>
                <a:latin typeface="DM Sans"/>
                <a:ea typeface="DM Sans"/>
                <a:cs typeface="DM Sans"/>
                <a:sym typeface="DM Sans"/>
              </a:rPr>
              <a:t>Yet another governance model</a:t>
            </a:r>
            <a:endParaRPr sz="1333" b="0" i="0" u="none" strike="noStrike" cap="none">
              <a:solidFill>
                <a:srgbClr val="F1604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5" name="Google Shape;335;p39"/>
          <p:cNvCxnSpPr>
            <a:stCxn id="318" idx="3"/>
          </p:cNvCxnSpPr>
          <p:nvPr/>
        </p:nvCxnSpPr>
        <p:spPr>
          <a:xfrm>
            <a:off x="7243446" y="3297840"/>
            <a:ext cx="1009800" cy="900"/>
          </a:xfrm>
          <a:prstGeom prst="straightConnector1">
            <a:avLst/>
          </a:prstGeom>
          <a:noFill/>
          <a:ln w="9525" cap="flat" cmpd="sng">
            <a:solidFill>
              <a:srgbClr val="FF5F46"/>
            </a:solidFill>
            <a:prstDash val="dot"/>
            <a:round/>
            <a:headEnd type="none" w="sm" len="sm"/>
            <a:tailEnd type="oval" w="sm" len="sm"/>
          </a:ln>
        </p:spPr>
      </p:cxnSp>
      <p:cxnSp>
        <p:nvCxnSpPr>
          <p:cNvPr id="336" name="Google Shape;336;p39"/>
          <p:cNvCxnSpPr>
            <a:stCxn id="319" idx="3"/>
          </p:cNvCxnSpPr>
          <p:nvPr/>
        </p:nvCxnSpPr>
        <p:spPr>
          <a:xfrm>
            <a:off x="7210931" y="4277813"/>
            <a:ext cx="1042200" cy="0"/>
          </a:xfrm>
          <a:prstGeom prst="straightConnector1">
            <a:avLst/>
          </a:prstGeom>
          <a:noFill/>
          <a:ln w="9525" cap="flat" cmpd="sng">
            <a:solidFill>
              <a:srgbClr val="FF5F46"/>
            </a:solidFill>
            <a:prstDash val="dot"/>
            <a:round/>
            <a:headEnd type="none" w="sm" len="sm"/>
            <a:tailEnd type="oval" w="sm" len="sm"/>
          </a:ln>
        </p:spPr>
      </p:cxnSp>
      <p:cxnSp>
        <p:nvCxnSpPr>
          <p:cNvPr id="337" name="Google Shape;337;p39"/>
          <p:cNvCxnSpPr>
            <a:stCxn id="320" idx="3"/>
          </p:cNvCxnSpPr>
          <p:nvPr/>
        </p:nvCxnSpPr>
        <p:spPr>
          <a:xfrm>
            <a:off x="7276187" y="5269009"/>
            <a:ext cx="976800" cy="0"/>
          </a:xfrm>
          <a:prstGeom prst="straightConnector1">
            <a:avLst/>
          </a:prstGeom>
          <a:noFill/>
          <a:ln w="9525" cap="flat" cmpd="sng">
            <a:solidFill>
              <a:srgbClr val="FF5F46"/>
            </a:solidFill>
            <a:prstDash val="dot"/>
            <a:round/>
            <a:headEnd type="none" w="sm" len="sm"/>
            <a:tailEnd type="oval" w="sm" len="sm"/>
          </a:ln>
        </p:spPr>
      </p:cxnSp>
      <p:sp>
        <p:nvSpPr>
          <p:cNvPr id="338" name="Google Shape;338;p39"/>
          <p:cNvSpPr txBox="1"/>
          <p:nvPr/>
        </p:nvSpPr>
        <p:spPr>
          <a:xfrm>
            <a:off x="6443854" y="2511692"/>
            <a:ext cx="1170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6443854" y="3487406"/>
            <a:ext cx="1170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Metadata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6185651" y="4463120"/>
            <a:ext cx="1997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warehouse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5982502" y="5438833"/>
            <a:ext cx="1997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ML models, dashboards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</a:pPr>
            <a:r>
              <a:rPr lang="en"/>
              <a:t>Governance for data and AI is complex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 rot="1038">
            <a:off x="2674777" y="4730635"/>
            <a:ext cx="29805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Permissions on ML models, dashboards, features, …</a:t>
            </a:r>
            <a:endParaRPr sz="1333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749243" y="1775484"/>
            <a:ext cx="1900200" cy="433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38100" dir="5400000" algn="bl" rotWithShape="0">
              <a:srgbClr val="85DDB5">
                <a:alpha val="28630"/>
              </a:srgb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6"/>
              <a:buFont typeface="Arial"/>
              <a:buNone/>
            </a:pPr>
            <a:endParaRPr sz="1466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1062552" y="2741799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analyst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1062552" y="4037479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engineer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1062552" y="5333157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scientist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1474358" y="2230555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1474358" y="3523662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1474358" y="4797044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8"/>
          <p:cNvSpPr txBox="1">
            <a:spLocks noGrp="1"/>
          </p:cNvSpPr>
          <p:nvPr>
            <p:ph type="title"/>
          </p:nvPr>
        </p:nvSpPr>
        <p:spPr>
          <a:xfrm>
            <a:off x="749246" y="535633"/>
            <a:ext cx="8878200" cy="57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and Delta Sharing</a:t>
            </a:r>
            <a:endParaRPr/>
          </a:p>
        </p:txBody>
      </p:sp>
      <p:sp>
        <p:nvSpPr>
          <p:cNvPr id="1012" name="Google Shape;1012;p58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9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19" name="Google Shape;1019;p59"/>
          <p:cNvSpPr txBox="1">
            <a:spLocks noGrp="1"/>
          </p:cNvSpPr>
          <p:nvPr>
            <p:ph type="title"/>
          </p:nvPr>
        </p:nvSpPr>
        <p:spPr>
          <a:xfrm>
            <a:off x="460864" y="365126"/>
            <a:ext cx="11257200" cy="99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70"/>
              <a:t>A simple, open and easy approach to data sharing </a:t>
            </a:r>
            <a:endParaRPr sz="3670"/>
          </a:p>
        </p:txBody>
      </p:sp>
      <p:sp>
        <p:nvSpPr>
          <p:cNvPr id="1020" name="Google Shape;1020;p59"/>
          <p:cNvSpPr/>
          <p:nvPr/>
        </p:nvSpPr>
        <p:spPr>
          <a:xfrm>
            <a:off x="1344461" y="3784050"/>
            <a:ext cx="959100" cy="89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B51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021" name="Google Shape;1021;p59"/>
          <p:cNvPicPr preferRelativeResize="0"/>
          <p:nvPr/>
        </p:nvPicPr>
        <p:blipFill rotWithShape="1">
          <a:blip r:embed="rId3">
            <a:alphaModFix/>
          </a:blip>
          <a:srcRect b="18327"/>
          <a:stretch/>
        </p:blipFill>
        <p:spPr>
          <a:xfrm>
            <a:off x="1417273" y="3969450"/>
            <a:ext cx="827208" cy="5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9"/>
          <p:cNvSpPr/>
          <p:nvPr/>
        </p:nvSpPr>
        <p:spPr>
          <a:xfrm>
            <a:off x="3021305" y="3784050"/>
            <a:ext cx="959100" cy="89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23" name="Google Shape;1023;p59"/>
          <p:cNvSpPr txBox="1"/>
          <p:nvPr/>
        </p:nvSpPr>
        <p:spPr>
          <a:xfrm>
            <a:off x="1170086" y="4679550"/>
            <a:ext cx="13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Delta Lake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24" name="Google Shape;1024;p59"/>
          <p:cNvSpPr txBox="1"/>
          <p:nvPr/>
        </p:nvSpPr>
        <p:spPr>
          <a:xfrm>
            <a:off x="2785690" y="4679550"/>
            <a:ext cx="143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Server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025" name="Google Shape;1025;p59"/>
          <p:cNvCxnSpPr/>
          <p:nvPr/>
        </p:nvCxnSpPr>
        <p:spPr>
          <a:xfrm flipH="1">
            <a:off x="3980249" y="3000150"/>
            <a:ext cx="4499100" cy="12318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dash"/>
            <a:round/>
            <a:headEnd type="stealth" w="med" len="med"/>
            <a:tailEnd type="triangle" w="med" len="med"/>
          </a:ln>
        </p:spPr>
      </p:cxnSp>
      <p:cxnSp>
        <p:nvCxnSpPr>
          <p:cNvPr id="1026" name="Google Shape;1026;p59"/>
          <p:cNvCxnSpPr>
            <a:stCxn id="1022" idx="1"/>
            <a:endCxn id="1020" idx="3"/>
          </p:cNvCxnSpPr>
          <p:nvPr/>
        </p:nvCxnSpPr>
        <p:spPr>
          <a:xfrm rot="10800000">
            <a:off x="2303705" y="4231800"/>
            <a:ext cx="717600" cy="0"/>
          </a:xfrm>
          <a:prstGeom prst="straightConnector1">
            <a:avLst/>
          </a:prstGeom>
          <a:noFill/>
          <a:ln w="19050" cap="flat" cmpd="sng">
            <a:solidFill>
              <a:srgbClr val="1B3139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1027" name="Google Shape;102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8470" y="3760171"/>
            <a:ext cx="506025" cy="26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1471" y="4250861"/>
            <a:ext cx="762246" cy="3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8686" y="3322286"/>
            <a:ext cx="1005589" cy="21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59101" y="2757185"/>
            <a:ext cx="249597" cy="24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9"/>
          <p:cNvSpPr txBox="1"/>
          <p:nvPr/>
        </p:nvSpPr>
        <p:spPr>
          <a:xfrm>
            <a:off x="9585847" y="2912338"/>
            <a:ext cx="104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3600"/>
              </a:spcBef>
              <a:spcAft>
                <a:spcPts val="1100"/>
              </a:spcAft>
              <a:buNone/>
            </a:pPr>
            <a:r>
              <a:rPr lang="en" sz="800" b="1">
                <a:solidFill>
                  <a:srgbClr val="191919"/>
                </a:solidFill>
              </a:rPr>
              <a:t>Power BI</a:t>
            </a:r>
            <a:endParaRPr sz="800">
              <a:solidFill>
                <a:srgbClr val="191919"/>
              </a:solidFill>
            </a:endParaRPr>
          </a:p>
        </p:txBody>
      </p:sp>
      <p:pic>
        <p:nvPicPr>
          <p:cNvPr id="1032" name="Google Shape;1032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2433" y="3729001"/>
            <a:ext cx="1005587" cy="100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31184" y="2557325"/>
            <a:ext cx="762250" cy="76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9"/>
          <p:cNvSpPr/>
          <p:nvPr/>
        </p:nvSpPr>
        <p:spPr>
          <a:xfrm>
            <a:off x="515175" y="1993125"/>
            <a:ext cx="3789300" cy="400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Provider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35" name="Google Shape;1035;p59"/>
          <p:cNvSpPr/>
          <p:nvPr/>
        </p:nvSpPr>
        <p:spPr>
          <a:xfrm>
            <a:off x="7919900" y="1993125"/>
            <a:ext cx="3789300" cy="400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Recipients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36" name="Google Shape;1036;p59"/>
          <p:cNvSpPr txBox="1"/>
          <p:nvPr/>
        </p:nvSpPr>
        <p:spPr>
          <a:xfrm>
            <a:off x="3796464" y="4890050"/>
            <a:ext cx="4866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Multi-Cloud </a:t>
            </a:r>
            <a:endParaRPr sz="17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replication  </a:t>
            </a:r>
            <a:endParaRPr sz="17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Easy to manage</a:t>
            </a:r>
            <a:endParaRPr sz="17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7" name="Google Shape;1037;p59"/>
          <p:cNvSpPr txBox="1"/>
          <p:nvPr/>
        </p:nvSpPr>
        <p:spPr>
          <a:xfrm>
            <a:off x="460864" y="1135450"/>
            <a:ext cx="1164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Reduce data sharing and collaboration from days to real-time 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38" name="Google Shape;1038;p59"/>
          <p:cNvCxnSpPr/>
          <p:nvPr/>
        </p:nvCxnSpPr>
        <p:spPr>
          <a:xfrm rot="10800000">
            <a:off x="3980370" y="4231800"/>
            <a:ext cx="4463400" cy="9807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dash"/>
            <a:round/>
            <a:headEnd type="stealth" w="med" len="med"/>
            <a:tailEnd type="triangle" w="med" len="med"/>
          </a:ln>
        </p:spPr>
      </p:cxnSp>
      <p:sp>
        <p:nvSpPr>
          <p:cNvPr id="1039" name="Google Shape;1039;p59"/>
          <p:cNvSpPr txBox="1"/>
          <p:nvPr/>
        </p:nvSpPr>
        <p:spPr>
          <a:xfrm>
            <a:off x="9503621" y="5589625"/>
            <a:ext cx="155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Delta Sharing Client</a:t>
            </a:r>
            <a:endParaRPr b="1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0" name="Google Shape;1040;p59"/>
          <p:cNvSpPr txBox="1"/>
          <p:nvPr/>
        </p:nvSpPr>
        <p:spPr>
          <a:xfrm>
            <a:off x="10069699" y="5295151"/>
            <a:ext cx="36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09802" y="4618604"/>
            <a:ext cx="1005599" cy="56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59"/>
          <p:cNvSpPr txBox="1"/>
          <p:nvPr/>
        </p:nvSpPr>
        <p:spPr>
          <a:xfrm>
            <a:off x="8443086" y="3217188"/>
            <a:ext cx="104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3600"/>
              </a:spcBef>
              <a:spcAft>
                <a:spcPts val="1100"/>
              </a:spcAft>
              <a:buNone/>
            </a:pPr>
            <a:r>
              <a:rPr lang="en" sz="800" b="1">
                <a:solidFill>
                  <a:srgbClr val="191919"/>
                </a:solidFill>
              </a:rPr>
              <a:t>Data Analyst</a:t>
            </a:r>
            <a:endParaRPr sz="800">
              <a:solidFill>
                <a:srgbClr val="191919"/>
              </a:solidFill>
            </a:endParaRPr>
          </a:p>
        </p:txBody>
      </p:sp>
      <p:pic>
        <p:nvPicPr>
          <p:cNvPr id="1043" name="Google Shape;1043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1010" y="3645713"/>
            <a:ext cx="762250" cy="76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9"/>
          <p:cNvSpPr txBox="1"/>
          <p:nvPr/>
        </p:nvSpPr>
        <p:spPr>
          <a:xfrm>
            <a:off x="8462911" y="4305575"/>
            <a:ext cx="104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3600"/>
              </a:spcBef>
              <a:spcAft>
                <a:spcPts val="1100"/>
              </a:spcAft>
              <a:buNone/>
            </a:pPr>
            <a:r>
              <a:rPr lang="en" sz="800" b="1">
                <a:solidFill>
                  <a:srgbClr val="191919"/>
                </a:solidFill>
              </a:rPr>
              <a:t>Data Scientist</a:t>
            </a:r>
            <a:endParaRPr sz="800">
              <a:solidFill>
                <a:srgbClr val="191919"/>
              </a:solidFill>
            </a:endParaRPr>
          </a:p>
        </p:txBody>
      </p:sp>
      <p:pic>
        <p:nvPicPr>
          <p:cNvPr id="1045" name="Google Shape;1045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1010" y="4734088"/>
            <a:ext cx="762250" cy="76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9"/>
          <p:cNvSpPr txBox="1"/>
          <p:nvPr/>
        </p:nvSpPr>
        <p:spPr>
          <a:xfrm>
            <a:off x="8462911" y="5393950"/>
            <a:ext cx="104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3600"/>
              </a:spcBef>
              <a:spcAft>
                <a:spcPts val="1100"/>
              </a:spcAft>
              <a:buNone/>
            </a:pPr>
            <a:r>
              <a:rPr lang="en" sz="800" b="1">
                <a:solidFill>
                  <a:srgbClr val="191919"/>
                </a:solidFill>
              </a:rPr>
              <a:t>Data Engineer</a:t>
            </a:r>
            <a:endParaRPr sz="800">
              <a:solidFill>
                <a:srgbClr val="191919"/>
              </a:solidFill>
            </a:endParaRPr>
          </a:p>
        </p:txBody>
      </p:sp>
      <p:pic>
        <p:nvPicPr>
          <p:cNvPr id="1047" name="Google Shape;1047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03494" y="3793811"/>
            <a:ext cx="2705448" cy="4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59"/>
          <p:cNvCxnSpPr/>
          <p:nvPr/>
        </p:nvCxnSpPr>
        <p:spPr>
          <a:xfrm>
            <a:off x="3980400" y="4231800"/>
            <a:ext cx="4472100" cy="84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dash"/>
            <a:round/>
            <a:headEnd type="stealth" w="med" len="med"/>
            <a:tailEnd type="stealth" w="med" len="med"/>
          </a:ln>
        </p:spPr>
      </p:cxnSp>
      <p:pic>
        <p:nvPicPr>
          <p:cNvPr id="1049" name="Google Shape;1049;p59" descr="A picture containing flower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48368" y="3979768"/>
            <a:ext cx="557137" cy="33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9" descr="A picture containing drawing, food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0786" y="4425000"/>
            <a:ext cx="959099" cy="13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9963" y="3679324"/>
            <a:ext cx="1069931" cy="1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9"/>
          <p:cNvSpPr txBox="1"/>
          <p:nvPr/>
        </p:nvSpPr>
        <p:spPr>
          <a:xfrm>
            <a:off x="11006488" y="4613375"/>
            <a:ext cx="114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On-Prem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3" name="Google Shape;1053;p59"/>
          <p:cNvSpPr txBox="1"/>
          <p:nvPr/>
        </p:nvSpPr>
        <p:spPr>
          <a:xfrm>
            <a:off x="3146300" y="3125643"/>
            <a:ext cx="159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Authorize</a:t>
            </a:r>
            <a:b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Authenticate</a:t>
            </a:r>
            <a:endParaRPr sz="1100">
              <a:solidFill>
                <a:srgbClr val="EE4028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054" name="Google Shape;1054;p59"/>
          <p:cNvGrpSpPr/>
          <p:nvPr/>
        </p:nvGrpSpPr>
        <p:grpSpPr>
          <a:xfrm>
            <a:off x="3739332" y="3547025"/>
            <a:ext cx="410100" cy="400200"/>
            <a:chOff x="7980375" y="5848200"/>
            <a:chExt cx="410100" cy="400200"/>
          </a:xfrm>
        </p:grpSpPr>
        <p:sp>
          <p:nvSpPr>
            <p:cNvPr id="1055" name="Google Shape;1055;p59"/>
            <p:cNvSpPr/>
            <p:nvPr/>
          </p:nvSpPr>
          <p:spPr>
            <a:xfrm>
              <a:off x="7980375" y="5848200"/>
              <a:ext cx="410100" cy="40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6" name="Google Shape;1056;p5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47714" y="5912282"/>
              <a:ext cx="275270" cy="2720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7" name="Google Shape;1057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83785" y="3963250"/>
            <a:ext cx="634125" cy="53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0"/>
          <p:cNvSpPr/>
          <p:nvPr/>
        </p:nvSpPr>
        <p:spPr>
          <a:xfrm>
            <a:off x="8908975" y="3520350"/>
            <a:ext cx="2589600" cy="2014800"/>
          </a:xfrm>
          <a:prstGeom prst="roundRect">
            <a:avLst>
              <a:gd name="adj" fmla="val 65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Storage</a:t>
            </a:r>
            <a:b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(S3, ADLS, GCS) </a:t>
            </a:r>
            <a:endParaRPr baseline="30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63" name="Google Shape;1063;p60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Unity Catalog &amp; Delta Sharing - Components</a:t>
            </a:r>
            <a:endParaRPr sz="3550"/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65" name="Google Shape;1065;p60"/>
          <p:cNvSpPr/>
          <p:nvPr/>
        </p:nvSpPr>
        <p:spPr>
          <a:xfrm>
            <a:off x="9148250" y="4489481"/>
            <a:ext cx="2124600" cy="36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container / bucket</a:t>
            </a:r>
            <a:endParaRPr/>
          </a:p>
        </p:txBody>
      </p:sp>
      <p:sp>
        <p:nvSpPr>
          <p:cNvPr id="1066" name="Google Shape;1066;p60"/>
          <p:cNvSpPr/>
          <p:nvPr/>
        </p:nvSpPr>
        <p:spPr>
          <a:xfrm>
            <a:off x="9148250" y="4908568"/>
            <a:ext cx="2124600" cy="36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container / bucket</a:t>
            </a:r>
            <a:endParaRPr/>
          </a:p>
        </p:txBody>
      </p:sp>
      <p:sp>
        <p:nvSpPr>
          <p:cNvPr id="1067" name="Google Shape;1067;p60"/>
          <p:cNvSpPr/>
          <p:nvPr/>
        </p:nvSpPr>
        <p:spPr>
          <a:xfrm>
            <a:off x="5202275" y="2638775"/>
            <a:ext cx="17013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Unity 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	    Catalog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8" name="Google Shape;1068;p60"/>
          <p:cNvSpPr/>
          <p:nvPr/>
        </p:nvSpPr>
        <p:spPr>
          <a:xfrm>
            <a:off x="5481875" y="19101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Audit Log</a:t>
            </a:r>
            <a:endParaRPr sz="1200"/>
          </a:p>
        </p:txBody>
      </p:sp>
      <p:sp>
        <p:nvSpPr>
          <p:cNvPr id="1069" name="Google Shape;1069;p60"/>
          <p:cNvSpPr/>
          <p:nvPr/>
        </p:nvSpPr>
        <p:spPr>
          <a:xfrm>
            <a:off x="1932263" y="4169175"/>
            <a:ext cx="15798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0" name="Google Shape;1070;p60"/>
          <p:cNvSpPr/>
          <p:nvPr/>
        </p:nvSpPr>
        <p:spPr>
          <a:xfrm>
            <a:off x="6916585" y="206260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Account Level User Mgmt</a:t>
            </a:r>
            <a:endParaRPr sz="1200"/>
          </a:p>
        </p:txBody>
      </p:sp>
      <p:sp>
        <p:nvSpPr>
          <p:cNvPr id="1071" name="Google Shape;1071;p60"/>
          <p:cNvSpPr/>
          <p:nvPr/>
        </p:nvSpPr>
        <p:spPr>
          <a:xfrm>
            <a:off x="7275810" y="27914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Credentials</a:t>
            </a:r>
            <a:endParaRPr sz="1200"/>
          </a:p>
        </p:txBody>
      </p:sp>
      <p:sp>
        <p:nvSpPr>
          <p:cNvPr id="1072" name="Google Shape;1072;p60"/>
          <p:cNvSpPr/>
          <p:nvPr/>
        </p:nvSpPr>
        <p:spPr>
          <a:xfrm>
            <a:off x="4047185" y="206260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Metastore</a:t>
            </a:r>
            <a:endParaRPr sz="1200"/>
          </a:p>
        </p:txBody>
      </p:sp>
      <p:sp>
        <p:nvSpPr>
          <p:cNvPr id="1073" name="Google Shape;1073;p60"/>
          <p:cNvSpPr/>
          <p:nvPr/>
        </p:nvSpPr>
        <p:spPr>
          <a:xfrm>
            <a:off x="8908975" y="1867150"/>
            <a:ext cx="2589600" cy="79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Identity Provider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4" name="Google Shape;1074;p60"/>
          <p:cNvSpPr/>
          <p:nvPr/>
        </p:nvSpPr>
        <p:spPr>
          <a:xfrm>
            <a:off x="3687860" y="27914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Lineage Explorer</a:t>
            </a:r>
            <a:endParaRPr sz="1200"/>
          </a:p>
        </p:txBody>
      </p:sp>
      <p:sp>
        <p:nvSpPr>
          <p:cNvPr id="1075" name="Google Shape;1075;p60"/>
          <p:cNvSpPr/>
          <p:nvPr/>
        </p:nvSpPr>
        <p:spPr>
          <a:xfrm>
            <a:off x="6916585" y="35203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ACL Store</a:t>
            </a:r>
            <a:endParaRPr sz="1200"/>
          </a:p>
        </p:txBody>
      </p:sp>
      <p:cxnSp>
        <p:nvCxnSpPr>
          <p:cNvPr id="1076" name="Google Shape;1076;p60"/>
          <p:cNvCxnSpPr/>
          <p:nvPr/>
        </p:nvCxnSpPr>
        <p:spPr>
          <a:xfrm rot="10800000" flipH="1">
            <a:off x="6874800" y="24630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60"/>
          <p:cNvCxnSpPr/>
          <p:nvPr/>
        </p:nvCxnSpPr>
        <p:spPr>
          <a:xfrm rot="10800000">
            <a:off x="4969800" y="24630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60"/>
          <p:cNvCxnSpPr>
            <a:stCxn id="1067" idx="0"/>
            <a:endCxn id="1068" idx="2"/>
          </p:cNvCxnSpPr>
          <p:nvPr/>
        </p:nvCxnSpPr>
        <p:spPr>
          <a:xfrm rot="10800000">
            <a:off x="6052925" y="2310275"/>
            <a:ext cx="0" cy="328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60"/>
          <p:cNvCxnSpPr>
            <a:stCxn id="1067" idx="1"/>
            <a:endCxn id="1074" idx="3"/>
          </p:cNvCxnSpPr>
          <p:nvPr/>
        </p:nvCxnSpPr>
        <p:spPr>
          <a:xfrm rot="10800000">
            <a:off x="4829975" y="2991575"/>
            <a:ext cx="37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60"/>
          <p:cNvCxnSpPr>
            <a:stCxn id="1071" idx="1"/>
            <a:endCxn id="1067" idx="3"/>
          </p:cNvCxnSpPr>
          <p:nvPr/>
        </p:nvCxnSpPr>
        <p:spPr>
          <a:xfrm rot="10800000">
            <a:off x="6903510" y="2991575"/>
            <a:ext cx="37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60"/>
          <p:cNvCxnSpPr/>
          <p:nvPr/>
        </p:nvCxnSpPr>
        <p:spPr>
          <a:xfrm>
            <a:off x="6874800" y="33012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2" name="Google Shape;1082;p60"/>
          <p:cNvSpPr/>
          <p:nvPr/>
        </p:nvSpPr>
        <p:spPr>
          <a:xfrm>
            <a:off x="4047185" y="35203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Explorer</a:t>
            </a:r>
            <a:endParaRPr sz="1200"/>
          </a:p>
        </p:txBody>
      </p:sp>
      <p:cxnSp>
        <p:nvCxnSpPr>
          <p:cNvPr id="1083" name="Google Shape;1083;p60"/>
          <p:cNvCxnSpPr/>
          <p:nvPr/>
        </p:nvCxnSpPr>
        <p:spPr>
          <a:xfrm rot="10800000" flipH="1">
            <a:off x="4969800" y="3301250"/>
            <a:ext cx="258300" cy="21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>
            <a:stCxn id="1085" idx="2"/>
            <a:endCxn id="1086" idx="4"/>
          </p:cNvCxnSpPr>
          <p:nvPr/>
        </p:nvCxnSpPr>
        <p:spPr>
          <a:xfrm flipH="1">
            <a:off x="6052820" y="4072950"/>
            <a:ext cx="300" cy="1276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1087" name="Google Shape;1087;p60"/>
          <p:cNvCxnSpPr>
            <a:stCxn id="1069" idx="3"/>
            <a:endCxn id="1088" idx="2"/>
          </p:cNvCxnSpPr>
          <p:nvPr/>
        </p:nvCxnSpPr>
        <p:spPr>
          <a:xfrm rot="10800000" flipH="1">
            <a:off x="3512063" y="4521375"/>
            <a:ext cx="23547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5" name="Google Shape;1085;p60"/>
          <p:cNvSpPr/>
          <p:nvPr/>
        </p:nvSpPr>
        <p:spPr>
          <a:xfrm>
            <a:off x="5482070" y="367275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 Control</a:t>
            </a:r>
            <a:endParaRPr sz="1200"/>
          </a:p>
        </p:txBody>
      </p:sp>
      <p:cxnSp>
        <p:nvCxnSpPr>
          <p:cNvPr id="1089" name="Google Shape;1089;p60"/>
          <p:cNvCxnSpPr>
            <a:stCxn id="1085" idx="0"/>
            <a:endCxn id="1067" idx="2"/>
          </p:cNvCxnSpPr>
          <p:nvPr/>
        </p:nvCxnSpPr>
        <p:spPr>
          <a:xfrm rot="10800000">
            <a:off x="6052820" y="3344250"/>
            <a:ext cx="300" cy="328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60"/>
          <p:cNvCxnSpPr>
            <a:stCxn id="1088" idx="6"/>
            <a:endCxn id="1066" idx="1"/>
          </p:cNvCxnSpPr>
          <p:nvPr/>
        </p:nvCxnSpPr>
        <p:spPr>
          <a:xfrm>
            <a:off x="6239075" y="4521415"/>
            <a:ext cx="2909100" cy="57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91" name="Google Shape;1091;p60"/>
          <p:cNvSpPr txBox="1"/>
          <p:nvPr/>
        </p:nvSpPr>
        <p:spPr>
          <a:xfrm>
            <a:off x="7537289" y="4590642"/>
            <a:ext cx="29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endParaRPr b="1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2" name="Google Shape;1092;p60"/>
          <p:cNvSpPr txBox="1">
            <a:spLocks noGrp="1"/>
          </p:cNvSpPr>
          <p:nvPr>
            <p:ph type="subTitle" idx="1"/>
          </p:nvPr>
        </p:nvSpPr>
        <p:spPr>
          <a:xfrm>
            <a:off x="764809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Centralized Governance</a:t>
            </a:r>
            <a:endParaRPr/>
          </a:p>
        </p:txBody>
      </p:sp>
      <p:sp>
        <p:nvSpPr>
          <p:cNvPr id="1093" name="Google Shape;1093;p60"/>
          <p:cNvSpPr/>
          <p:nvPr/>
        </p:nvSpPr>
        <p:spPr>
          <a:xfrm>
            <a:off x="918275" y="4392275"/>
            <a:ext cx="710400" cy="258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94" name="Google Shape;109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1443" y="3634742"/>
            <a:ext cx="710400" cy="55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60"/>
          <p:cNvPicPr preferRelativeResize="0"/>
          <p:nvPr/>
        </p:nvPicPr>
        <p:blipFill rotWithShape="1">
          <a:blip r:embed="rId3">
            <a:alphaModFix/>
          </a:blip>
          <a:srcRect b="18857"/>
          <a:stretch/>
        </p:blipFill>
        <p:spPr>
          <a:xfrm>
            <a:off x="9240175" y="4572162"/>
            <a:ext cx="313199" cy="19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60"/>
          <p:cNvPicPr preferRelativeResize="0"/>
          <p:nvPr/>
        </p:nvPicPr>
        <p:blipFill rotWithShape="1">
          <a:blip r:embed="rId3">
            <a:alphaModFix/>
          </a:blip>
          <a:srcRect b="18857"/>
          <a:stretch/>
        </p:blipFill>
        <p:spPr>
          <a:xfrm>
            <a:off x="9240175" y="4991907"/>
            <a:ext cx="313199" cy="19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0"/>
          <p:cNvSpPr/>
          <p:nvPr/>
        </p:nvSpPr>
        <p:spPr>
          <a:xfrm>
            <a:off x="5203375" y="5483600"/>
            <a:ext cx="17013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Server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1932276" y="5102602"/>
            <a:ext cx="1609500" cy="70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Client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99" name="Google Shape;1099;p60"/>
          <p:cNvCxnSpPr>
            <a:stCxn id="1098" idx="3"/>
            <a:endCxn id="1097" idx="1"/>
          </p:cNvCxnSpPr>
          <p:nvPr/>
        </p:nvCxnSpPr>
        <p:spPr>
          <a:xfrm>
            <a:off x="3541776" y="5455402"/>
            <a:ext cx="1661700" cy="381000"/>
          </a:xfrm>
          <a:prstGeom prst="straightConnector1">
            <a:avLst/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0" name="Google Shape;1100;p60"/>
          <p:cNvCxnSpPr>
            <a:stCxn id="1098" idx="3"/>
            <a:endCxn id="1086" idx="2"/>
          </p:cNvCxnSpPr>
          <p:nvPr/>
        </p:nvCxnSpPr>
        <p:spPr>
          <a:xfrm rot="10800000" flipH="1">
            <a:off x="3541776" y="5163202"/>
            <a:ext cx="2325000" cy="292200"/>
          </a:xfrm>
          <a:prstGeom prst="straightConnector1">
            <a:avLst/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1" name="Google Shape;1101;p60"/>
          <p:cNvCxnSpPr>
            <a:stCxn id="1086" idx="6"/>
            <a:endCxn id="1066" idx="1"/>
          </p:cNvCxnSpPr>
          <p:nvPr/>
        </p:nvCxnSpPr>
        <p:spPr>
          <a:xfrm rot="10800000" flipH="1">
            <a:off x="6239075" y="5091303"/>
            <a:ext cx="2909100" cy="72000"/>
          </a:xfrm>
          <a:prstGeom prst="straightConnector1">
            <a:avLst/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2" name="Google Shape;1102;p60"/>
          <p:cNvSpPr/>
          <p:nvPr/>
        </p:nvSpPr>
        <p:spPr>
          <a:xfrm>
            <a:off x="918275" y="5326262"/>
            <a:ext cx="710400" cy="258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user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103" name="Google Shape;1103;p60"/>
          <p:cNvCxnSpPr>
            <a:stCxn id="1088" idx="6"/>
            <a:endCxn id="1065" idx="1"/>
          </p:cNvCxnSpPr>
          <p:nvPr/>
        </p:nvCxnSpPr>
        <p:spPr>
          <a:xfrm>
            <a:off x="6239075" y="4521415"/>
            <a:ext cx="2909100" cy="1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04" name="Google Shape;1104;p60"/>
          <p:cNvGrpSpPr/>
          <p:nvPr/>
        </p:nvGrpSpPr>
        <p:grpSpPr>
          <a:xfrm>
            <a:off x="5866775" y="4335265"/>
            <a:ext cx="372300" cy="372300"/>
            <a:chOff x="5866775" y="4030465"/>
            <a:chExt cx="372300" cy="372300"/>
          </a:xfrm>
        </p:grpSpPr>
        <p:sp>
          <p:nvSpPr>
            <p:cNvPr id="1088" name="Google Shape;1088;p60"/>
            <p:cNvSpPr/>
            <p:nvPr/>
          </p:nvSpPr>
          <p:spPr>
            <a:xfrm>
              <a:off x="5866775" y="4030465"/>
              <a:ext cx="372300" cy="372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1105" name="Google Shape;1105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2888" y="4070826"/>
              <a:ext cx="260075" cy="260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6" name="Google Shape;1106;p60"/>
          <p:cNvGrpSpPr/>
          <p:nvPr/>
        </p:nvGrpSpPr>
        <p:grpSpPr>
          <a:xfrm>
            <a:off x="5866775" y="4977153"/>
            <a:ext cx="372300" cy="372300"/>
            <a:chOff x="5866775" y="5434353"/>
            <a:chExt cx="372300" cy="372300"/>
          </a:xfrm>
        </p:grpSpPr>
        <p:sp>
          <p:nvSpPr>
            <p:cNvPr id="1086" name="Google Shape;1086;p60"/>
            <p:cNvSpPr/>
            <p:nvPr/>
          </p:nvSpPr>
          <p:spPr>
            <a:xfrm>
              <a:off x="5866775" y="5434353"/>
              <a:ext cx="372300" cy="372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1107" name="Google Shape;1107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2888" y="5473100"/>
              <a:ext cx="260075" cy="260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8" name="Google Shape;1108;p60"/>
          <p:cNvGrpSpPr/>
          <p:nvPr/>
        </p:nvGrpSpPr>
        <p:grpSpPr>
          <a:xfrm>
            <a:off x="7539720" y="4414113"/>
            <a:ext cx="342900" cy="369300"/>
            <a:chOff x="7364595" y="5164903"/>
            <a:chExt cx="342900" cy="369300"/>
          </a:xfrm>
        </p:grpSpPr>
        <p:sp>
          <p:nvSpPr>
            <p:cNvPr id="1109" name="Google Shape;1109;p60"/>
            <p:cNvSpPr/>
            <p:nvPr/>
          </p:nvSpPr>
          <p:spPr>
            <a:xfrm>
              <a:off x="7432475" y="5260575"/>
              <a:ext cx="170100" cy="173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0"/>
            <p:cNvSpPr txBox="1"/>
            <p:nvPr/>
          </p:nvSpPr>
          <p:spPr>
            <a:xfrm>
              <a:off x="7364595" y="5164903"/>
              <a:ext cx="34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✔</a:t>
              </a: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11" name="Google Shape;1111;p60"/>
          <p:cNvGrpSpPr/>
          <p:nvPr/>
        </p:nvGrpSpPr>
        <p:grpSpPr>
          <a:xfrm>
            <a:off x="7539720" y="4941055"/>
            <a:ext cx="342900" cy="369300"/>
            <a:chOff x="7364595" y="5164903"/>
            <a:chExt cx="342900" cy="369300"/>
          </a:xfrm>
        </p:grpSpPr>
        <p:sp>
          <p:nvSpPr>
            <p:cNvPr id="1112" name="Google Shape;1112;p60"/>
            <p:cNvSpPr/>
            <p:nvPr/>
          </p:nvSpPr>
          <p:spPr>
            <a:xfrm>
              <a:off x="7432475" y="5260575"/>
              <a:ext cx="170100" cy="173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 txBox="1"/>
            <p:nvPr/>
          </p:nvSpPr>
          <p:spPr>
            <a:xfrm>
              <a:off x="7364595" y="5164903"/>
              <a:ext cx="34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✔</a:t>
              </a: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14" name="Google Shape;1114;p60"/>
          <p:cNvGrpSpPr/>
          <p:nvPr/>
        </p:nvGrpSpPr>
        <p:grpSpPr>
          <a:xfrm>
            <a:off x="8720920" y="6275428"/>
            <a:ext cx="342900" cy="369300"/>
            <a:chOff x="7364595" y="5164903"/>
            <a:chExt cx="342900" cy="369300"/>
          </a:xfrm>
        </p:grpSpPr>
        <p:sp>
          <p:nvSpPr>
            <p:cNvPr id="1115" name="Google Shape;1115;p60"/>
            <p:cNvSpPr/>
            <p:nvPr/>
          </p:nvSpPr>
          <p:spPr>
            <a:xfrm>
              <a:off x="7432475" y="5260575"/>
              <a:ext cx="170100" cy="173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 txBox="1"/>
            <p:nvPr/>
          </p:nvSpPr>
          <p:spPr>
            <a:xfrm>
              <a:off x="7364595" y="5164903"/>
              <a:ext cx="34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✔</a:t>
              </a:r>
              <a:endParaRPr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17" name="Google Shape;1117;p60"/>
          <p:cNvSpPr txBox="1"/>
          <p:nvPr/>
        </p:nvSpPr>
        <p:spPr>
          <a:xfrm>
            <a:off x="8954169" y="6275425"/>
            <a:ext cx="137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Short-lived token</a:t>
            </a:r>
            <a:endParaRPr sz="1200" i="1"/>
          </a:p>
        </p:txBody>
      </p:sp>
      <p:sp>
        <p:nvSpPr>
          <p:cNvPr id="1118" name="Google Shape;1118;p60"/>
          <p:cNvSpPr txBox="1"/>
          <p:nvPr/>
        </p:nvSpPr>
        <p:spPr>
          <a:xfrm>
            <a:off x="8717743" y="6489185"/>
            <a:ext cx="29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endParaRPr b="1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9" name="Google Shape;1119;p60"/>
          <p:cNvSpPr txBox="1"/>
          <p:nvPr/>
        </p:nvSpPr>
        <p:spPr>
          <a:xfrm>
            <a:off x="8954169" y="6516940"/>
            <a:ext cx="137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Access denied</a:t>
            </a:r>
            <a:endParaRPr sz="1200" i="1"/>
          </a:p>
        </p:txBody>
      </p:sp>
      <p:pic>
        <p:nvPicPr>
          <p:cNvPr id="1120" name="Google Shape;112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670" y="2769426"/>
            <a:ext cx="476006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1"/>
          <p:cNvSpPr/>
          <p:nvPr/>
        </p:nvSpPr>
        <p:spPr>
          <a:xfrm>
            <a:off x="967756" y="4580966"/>
            <a:ext cx="958800" cy="8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26" name="Google Shape;1126;p61"/>
          <p:cNvSpPr txBox="1"/>
          <p:nvPr/>
        </p:nvSpPr>
        <p:spPr>
          <a:xfrm>
            <a:off x="8111325" y="3957725"/>
            <a:ext cx="40161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Notes: 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Sharing happens on Delta part files, supporting full tables, partitions, delta versions, …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Client is system independent, just needs to be able to read parquet files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Databricks Sharing Server and ACL checks are integrated with Unity Catalog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7" name="Google Shape;1127;p61"/>
          <p:cNvSpPr txBox="1">
            <a:spLocks noGrp="1"/>
          </p:cNvSpPr>
          <p:nvPr>
            <p:ph type="title"/>
          </p:nvPr>
        </p:nvSpPr>
        <p:spPr>
          <a:xfrm>
            <a:off x="749058" y="535597"/>
            <a:ext cx="106566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Under the Hood</a:t>
            </a:r>
            <a:endParaRPr sz="3600"/>
          </a:p>
        </p:txBody>
      </p:sp>
      <p:sp>
        <p:nvSpPr>
          <p:cNvPr id="1128" name="Google Shape;1128;p61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129" name="Google Shape;11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75" y="1465858"/>
            <a:ext cx="489778" cy="41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1"/>
          <p:cNvSpPr/>
          <p:nvPr/>
        </p:nvSpPr>
        <p:spPr>
          <a:xfrm>
            <a:off x="2644181" y="2739250"/>
            <a:ext cx="958800" cy="8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1" name="Google Shape;1131;p61"/>
          <p:cNvSpPr txBox="1"/>
          <p:nvPr/>
        </p:nvSpPr>
        <p:spPr>
          <a:xfrm>
            <a:off x="793425" y="3634750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Delta Table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2" name="Google Shape;1132;p61"/>
          <p:cNvSpPr txBox="1"/>
          <p:nvPr/>
        </p:nvSpPr>
        <p:spPr>
          <a:xfrm>
            <a:off x="2408625" y="3634750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Server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3" name="Google Shape;1133;p61"/>
          <p:cNvSpPr/>
          <p:nvPr/>
        </p:nvSpPr>
        <p:spPr>
          <a:xfrm>
            <a:off x="6181681" y="2739250"/>
            <a:ext cx="958800" cy="8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4" name="Google Shape;1134;p61"/>
          <p:cNvSpPr txBox="1"/>
          <p:nvPr/>
        </p:nvSpPr>
        <p:spPr>
          <a:xfrm>
            <a:off x="6007325" y="3634750"/>
            <a:ext cx="130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Client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5" name="Google Shape;1135;p61"/>
          <p:cNvSpPr/>
          <p:nvPr/>
        </p:nvSpPr>
        <p:spPr>
          <a:xfrm>
            <a:off x="793425" y="1465875"/>
            <a:ext cx="3144000" cy="41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Provider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36" name="Google Shape;1136;p61"/>
          <p:cNvSpPr/>
          <p:nvPr/>
        </p:nvSpPr>
        <p:spPr>
          <a:xfrm>
            <a:off x="5681000" y="1465875"/>
            <a:ext cx="1960200" cy="41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Recipient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137" name="Google Shape;1137;p61"/>
          <p:cNvCxnSpPr>
            <a:stCxn id="1133" idx="1"/>
            <a:endCxn id="1130" idx="3"/>
          </p:cNvCxnSpPr>
          <p:nvPr/>
        </p:nvCxnSpPr>
        <p:spPr>
          <a:xfrm rot="10800000">
            <a:off x="3602881" y="3187000"/>
            <a:ext cx="257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38" name="Google Shape;1138;p61"/>
          <p:cNvCxnSpPr>
            <a:stCxn id="1130" idx="1"/>
            <a:endCxn id="1139" idx="3"/>
          </p:cNvCxnSpPr>
          <p:nvPr/>
        </p:nvCxnSpPr>
        <p:spPr>
          <a:xfrm rot="10800000">
            <a:off x="1926581" y="3187000"/>
            <a:ext cx="71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1140" name="Google Shape;114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951" y="2869926"/>
            <a:ext cx="633991" cy="63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1"/>
          <p:cNvSpPr txBox="1"/>
          <p:nvPr/>
        </p:nvSpPr>
        <p:spPr>
          <a:xfrm>
            <a:off x="3839325" y="2003553"/>
            <a:ext cx="20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</a:t>
            </a:r>
            <a:b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Protocol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42" name="Google Shape;1142;p61"/>
          <p:cNvSpPr/>
          <p:nvPr/>
        </p:nvSpPr>
        <p:spPr>
          <a:xfrm rot="10800000" flipH="1">
            <a:off x="1110700" y="4763017"/>
            <a:ext cx="193800" cy="249600"/>
          </a:xfrm>
          <a:prstGeom prst="foldedCorner">
            <a:avLst>
              <a:gd name="adj" fmla="val 2669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1"/>
          <p:cNvSpPr/>
          <p:nvPr/>
        </p:nvSpPr>
        <p:spPr>
          <a:xfrm rot="10800000" flipH="1">
            <a:off x="1339300" y="4763017"/>
            <a:ext cx="193800" cy="249600"/>
          </a:xfrm>
          <a:prstGeom prst="foldedCorner">
            <a:avLst>
              <a:gd name="adj" fmla="val 2669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1"/>
          <p:cNvSpPr/>
          <p:nvPr/>
        </p:nvSpPr>
        <p:spPr>
          <a:xfrm rot="10800000" flipH="1">
            <a:off x="1567900" y="4763017"/>
            <a:ext cx="193800" cy="249600"/>
          </a:xfrm>
          <a:prstGeom prst="foldedCorner">
            <a:avLst>
              <a:gd name="adj" fmla="val 26690"/>
            </a:avLst>
          </a:prstGeom>
          <a:solidFill>
            <a:schemeClr val="lt2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1"/>
          <p:cNvSpPr/>
          <p:nvPr/>
        </p:nvSpPr>
        <p:spPr>
          <a:xfrm rot="10800000" flipH="1">
            <a:off x="1224354" y="5079441"/>
            <a:ext cx="193800" cy="249600"/>
          </a:xfrm>
          <a:prstGeom prst="foldedCorner">
            <a:avLst>
              <a:gd name="adj" fmla="val 2669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1"/>
          <p:cNvSpPr/>
          <p:nvPr/>
        </p:nvSpPr>
        <p:spPr>
          <a:xfrm rot="10800000" flipH="1">
            <a:off x="1452954" y="5079441"/>
            <a:ext cx="193800" cy="249600"/>
          </a:xfrm>
          <a:prstGeom prst="foldedCorner">
            <a:avLst>
              <a:gd name="adj" fmla="val 26690"/>
            </a:avLst>
          </a:prstGeom>
          <a:solidFill>
            <a:schemeClr val="lt2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1"/>
          <p:cNvSpPr txBox="1"/>
          <p:nvPr/>
        </p:nvSpPr>
        <p:spPr>
          <a:xfrm>
            <a:off x="793425" y="5463550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Parquet files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148" name="Google Shape;1148;p61"/>
          <p:cNvCxnSpPr>
            <a:stCxn id="1131" idx="2"/>
          </p:cNvCxnSpPr>
          <p:nvPr/>
        </p:nvCxnSpPr>
        <p:spPr>
          <a:xfrm>
            <a:off x="1447125" y="4034950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1149" name="Google Shape;1149;p61"/>
          <p:cNvCxnSpPr>
            <a:stCxn id="1134" idx="2"/>
            <a:endCxn id="1144" idx="3"/>
          </p:cNvCxnSpPr>
          <p:nvPr/>
        </p:nvCxnSpPr>
        <p:spPr>
          <a:xfrm rot="5400000">
            <a:off x="3892625" y="2119450"/>
            <a:ext cx="637500" cy="48993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50" name="Google Shape;1150;p61"/>
          <p:cNvCxnSpPr>
            <a:stCxn id="1134" idx="2"/>
            <a:endCxn id="1146" idx="3"/>
          </p:cNvCxnSpPr>
          <p:nvPr/>
        </p:nvCxnSpPr>
        <p:spPr>
          <a:xfrm rot="5400000">
            <a:off x="3676925" y="2220250"/>
            <a:ext cx="954000" cy="50142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51" name="Google Shape;1151;p61"/>
          <p:cNvCxnSpPr/>
          <p:nvPr/>
        </p:nvCxnSpPr>
        <p:spPr>
          <a:xfrm rot="10800000">
            <a:off x="3602950" y="3415600"/>
            <a:ext cx="2577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1152" name="Google Shape;1152;p61"/>
          <p:cNvSpPr txBox="1"/>
          <p:nvPr/>
        </p:nvSpPr>
        <p:spPr>
          <a:xfrm>
            <a:off x="4169325" y="2862419"/>
            <a:ext cx="142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request table</a:t>
            </a:r>
            <a:endParaRPr sz="1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3" name="Google Shape;1153;p61"/>
          <p:cNvSpPr txBox="1"/>
          <p:nvPr/>
        </p:nvSpPr>
        <p:spPr>
          <a:xfrm>
            <a:off x="4169325" y="3351908"/>
            <a:ext cx="142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pre-signed short-lived URLs</a:t>
            </a:r>
            <a:endParaRPr sz="1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4" name="Google Shape;1154;p61"/>
          <p:cNvSpPr txBox="1"/>
          <p:nvPr/>
        </p:nvSpPr>
        <p:spPr>
          <a:xfrm>
            <a:off x="2669300" y="5180700"/>
            <a:ext cx="251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direct access to files (parquet format) in the object store</a:t>
            </a:r>
            <a:endParaRPr sz="1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5" name="Google Shape;1155;p61"/>
          <p:cNvSpPr txBox="1"/>
          <p:nvPr/>
        </p:nvSpPr>
        <p:spPr>
          <a:xfrm>
            <a:off x="8111325" y="1443125"/>
            <a:ext cx="39456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Protocol: 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Client authenticates to Sharing Server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Client requests a table (including filters)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Server checks access permissions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Server generates and returns pre-signed short-lived URLs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Client uses URLs to directly read files from object storage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56" name="Google Shape;1156;p61"/>
          <p:cNvCxnSpPr/>
          <p:nvPr/>
        </p:nvCxnSpPr>
        <p:spPr>
          <a:xfrm>
            <a:off x="7967425" y="1472350"/>
            <a:ext cx="0" cy="4785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2218" y="5549784"/>
            <a:ext cx="505905" cy="2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4138" y="5908761"/>
            <a:ext cx="762063" cy="3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2497" y="5277936"/>
            <a:ext cx="1005347" cy="210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1"/>
          <p:cNvSpPr txBox="1"/>
          <p:nvPr/>
        </p:nvSpPr>
        <p:spPr>
          <a:xfrm>
            <a:off x="6613116" y="6102126"/>
            <a:ext cx="36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0405" y="4839210"/>
            <a:ext cx="249538" cy="249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1"/>
          <p:cNvSpPr txBox="1"/>
          <p:nvPr/>
        </p:nvSpPr>
        <p:spPr>
          <a:xfrm>
            <a:off x="6274951" y="5005250"/>
            <a:ext cx="10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3600"/>
              </a:spcBef>
              <a:spcAft>
                <a:spcPts val="1100"/>
              </a:spcAft>
              <a:buNone/>
            </a:pPr>
            <a:r>
              <a:rPr lang="en" sz="800" b="1">
                <a:solidFill>
                  <a:srgbClr val="191919"/>
                </a:solidFill>
              </a:rPr>
              <a:t>Power BI</a:t>
            </a:r>
            <a:endParaRPr sz="800">
              <a:solidFill>
                <a:srgbClr val="191919"/>
              </a:solidFill>
            </a:endParaRPr>
          </a:p>
        </p:txBody>
      </p:sp>
      <p:grpSp>
        <p:nvGrpSpPr>
          <p:cNvPr id="1163" name="Google Shape;1163;p61"/>
          <p:cNvGrpSpPr/>
          <p:nvPr/>
        </p:nvGrpSpPr>
        <p:grpSpPr>
          <a:xfrm>
            <a:off x="967708" y="2739250"/>
            <a:ext cx="976089" cy="936974"/>
            <a:chOff x="967998" y="2739250"/>
            <a:chExt cx="976382" cy="936974"/>
          </a:xfrm>
        </p:grpSpPr>
        <p:sp>
          <p:nvSpPr>
            <p:cNvPr id="1139" name="Google Shape;1139;p61"/>
            <p:cNvSpPr/>
            <p:nvPr/>
          </p:nvSpPr>
          <p:spPr>
            <a:xfrm>
              <a:off x="967998" y="2739250"/>
              <a:ext cx="959100" cy="89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64" name="Google Shape;1164;p61"/>
            <p:cNvPicPr preferRelativeResize="0"/>
            <p:nvPr/>
          </p:nvPicPr>
          <p:blipFill rotWithShape="1">
            <a:blip r:embed="rId9">
              <a:alphaModFix/>
            </a:blip>
            <a:srcRect b="18327"/>
            <a:stretch/>
          </p:blipFill>
          <p:spPr>
            <a:xfrm>
              <a:off x="1580179" y="2788533"/>
              <a:ext cx="364201" cy="231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97392" y="2913974"/>
              <a:ext cx="762250" cy="762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61"/>
          <p:cNvSpPr txBox="1"/>
          <p:nvPr/>
        </p:nvSpPr>
        <p:spPr>
          <a:xfrm>
            <a:off x="2769143" y="2123093"/>
            <a:ext cx="159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Authorize</a:t>
            </a:r>
            <a:b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100">
                <a:solidFill>
                  <a:srgbClr val="EE402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Authenticate</a:t>
            </a:r>
            <a:endParaRPr sz="1100">
              <a:solidFill>
                <a:srgbClr val="EE4028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167" name="Google Shape;1167;p61"/>
          <p:cNvGrpSpPr/>
          <p:nvPr/>
        </p:nvGrpSpPr>
        <p:grpSpPr>
          <a:xfrm>
            <a:off x="3362250" y="2544475"/>
            <a:ext cx="410100" cy="400200"/>
            <a:chOff x="7980375" y="5848200"/>
            <a:chExt cx="410100" cy="400200"/>
          </a:xfrm>
        </p:grpSpPr>
        <p:sp>
          <p:nvSpPr>
            <p:cNvPr id="1168" name="Google Shape;1168;p61"/>
            <p:cNvSpPr/>
            <p:nvPr/>
          </p:nvSpPr>
          <p:spPr>
            <a:xfrm>
              <a:off x="7980375" y="5848200"/>
              <a:ext cx="410100" cy="400200"/>
            </a:xfrm>
            <a:prstGeom prst="ellipse">
              <a:avLst/>
            </a:prstGeom>
            <a:solidFill>
              <a:srgbClr val="F9F7F4"/>
            </a:solidFill>
            <a:ln w="9525" cap="flat" cmpd="sng">
              <a:solidFill>
                <a:srgbClr val="1B51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9" name="Google Shape;1169;p6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47714" y="5912282"/>
              <a:ext cx="275270" cy="2720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0" name="Google Shape;11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565" y="2959151"/>
            <a:ext cx="538003" cy="45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2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Streamlined Sharing with Delta Sharing</a:t>
            </a:r>
            <a:endParaRPr sz="3600"/>
          </a:p>
        </p:txBody>
      </p:sp>
      <p:sp>
        <p:nvSpPr>
          <p:cNvPr id="1177" name="Google Shape;1177;p62"/>
          <p:cNvSpPr txBox="1"/>
          <p:nvPr/>
        </p:nvSpPr>
        <p:spPr>
          <a:xfrm>
            <a:off x="2670557" y="3458350"/>
            <a:ext cx="1468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Refined table</a:t>
            </a:r>
            <a:endParaRPr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178" name="Google Shape;1178;p62"/>
          <p:cNvCxnSpPr/>
          <p:nvPr/>
        </p:nvCxnSpPr>
        <p:spPr>
          <a:xfrm>
            <a:off x="1863384" y="3076525"/>
            <a:ext cx="88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9" name="Google Shape;1179;p62"/>
          <p:cNvSpPr txBox="1"/>
          <p:nvPr/>
        </p:nvSpPr>
        <p:spPr>
          <a:xfrm>
            <a:off x="8754463" y="5571963"/>
            <a:ext cx="20085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Actionable Data</a:t>
            </a:r>
            <a:endParaRPr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180" name="Google Shape;1180;p62"/>
          <p:cNvCxnSpPr/>
          <p:nvPr/>
        </p:nvCxnSpPr>
        <p:spPr>
          <a:xfrm>
            <a:off x="3981579" y="3077425"/>
            <a:ext cx="8436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62"/>
          <p:cNvSpPr txBox="1"/>
          <p:nvPr/>
        </p:nvSpPr>
        <p:spPr>
          <a:xfrm>
            <a:off x="6274770" y="2673267"/>
            <a:ext cx="229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Query data in real-time</a:t>
            </a:r>
            <a:r>
              <a:rPr lang="en"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82" name="Google Shape;1182;p62"/>
          <p:cNvCxnSpPr/>
          <p:nvPr/>
        </p:nvCxnSpPr>
        <p:spPr>
          <a:xfrm>
            <a:off x="6056294" y="3076225"/>
            <a:ext cx="30768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1183" name="Google Shape;1183;p62"/>
          <p:cNvSpPr txBox="1"/>
          <p:nvPr/>
        </p:nvSpPr>
        <p:spPr>
          <a:xfrm>
            <a:off x="6233380" y="5197494"/>
            <a:ext cx="2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Access data in real-time 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84" name="Google Shape;1184;p62"/>
          <p:cNvSpPr txBox="1"/>
          <p:nvPr/>
        </p:nvSpPr>
        <p:spPr>
          <a:xfrm>
            <a:off x="6297414" y="3480100"/>
            <a:ext cx="2248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Multi-cloud</a:t>
            </a:r>
            <a:endParaRPr sz="1700" b="1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No replication</a:t>
            </a:r>
            <a:endParaRPr sz="1700" b="1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Easy to manage </a:t>
            </a:r>
            <a:endParaRPr sz="17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5" name="Google Shape;11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96" y="2293473"/>
            <a:ext cx="455173" cy="38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96" y="5609750"/>
            <a:ext cx="455173" cy="38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62"/>
          <p:cNvSpPr/>
          <p:nvPr/>
        </p:nvSpPr>
        <p:spPr>
          <a:xfrm>
            <a:off x="4957035" y="2629649"/>
            <a:ext cx="958800" cy="8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88" name="Google Shape;1188;p62"/>
          <p:cNvSpPr txBox="1"/>
          <p:nvPr/>
        </p:nvSpPr>
        <p:spPr>
          <a:xfrm>
            <a:off x="4721599" y="3494724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Server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189" name="Google Shape;118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183" y="2723025"/>
            <a:ext cx="708573" cy="708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62"/>
          <p:cNvGrpSpPr/>
          <p:nvPr/>
        </p:nvGrpSpPr>
        <p:grpSpPr>
          <a:xfrm>
            <a:off x="2880105" y="2607438"/>
            <a:ext cx="976089" cy="936974"/>
            <a:chOff x="967998" y="2739250"/>
            <a:chExt cx="976382" cy="936974"/>
          </a:xfrm>
        </p:grpSpPr>
        <p:sp>
          <p:nvSpPr>
            <p:cNvPr id="1191" name="Google Shape;1191;p62"/>
            <p:cNvSpPr/>
            <p:nvPr/>
          </p:nvSpPr>
          <p:spPr>
            <a:xfrm>
              <a:off x="967998" y="2739250"/>
              <a:ext cx="959100" cy="89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92" name="Google Shape;1192;p62"/>
            <p:cNvPicPr preferRelativeResize="0"/>
            <p:nvPr/>
          </p:nvPicPr>
          <p:blipFill rotWithShape="1">
            <a:blip r:embed="rId5">
              <a:alphaModFix/>
            </a:blip>
            <a:srcRect b="18327"/>
            <a:stretch/>
          </p:blipFill>
          <p:spPr>
            <a:xfrm>
              <a:off x="1580179" y="2788533"/>
              <a:ext cx="364201" cy="231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7392" y="2913974"/>
              <a:ext cx="762250" cy="762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4" name="Google Shape;1194;p62"/>
          <p:cNvGrpSpPr/>
          <p:nvPr/>
        </p:nvGrpSpPr>
        <p:grpSpPr>
          <a:xfrm>
            <a:off x="803224" y="2607444"/>
            <a:ext cx="976089" cy="936974"/>
            <a:chOff x="967998" y="2739250"/>
            <a:chExt cx="976382" cy="936974"/>
          </a:xfrm>
        </p:grpSpPr>
        <p:sp>
          <p:nvSpPr>
            <p:cNvPr id="1195" name="Google Shape;1195;p62"/>
            <p:cNvSpPr/>
            <p:nvPr/>
          </p:nvSpPr>
          <p:spPr>
            <a:xfrm>
              <a:off x="967998" y="2739250"/>
              <a:ext cx="959100" cy="89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96" name="Google Shape;1196;p62"/>
            <p:cNvPicPr preferRelativeResize="0"/>
            <p:nvPr/>
          </p:nvPicPr>
          <p:blipFill rotWithShape="1">
            <a:blip r:embed="rId5">
              <a:alphaModFix/>
            </a:blip>
            <a:srcRect b="18327"/>
            <a:stretch/>
          </p:blipFill>
          <p:spPr>
            <a:xfrm>
              <a:off x="1580179" y="2788533"/>
              <a:ext cx="364201" cy="231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7392" y="2913974"/>
              <a:ext cx="762250" cy="762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8" name="Google Shape;1198;p62"/>
          <p:cNvSpPr/>
          <p:nvPr/>
        </p:nvSpPr>
        <p:spPr>
          <a:xfrm>
            <a:off x="9279331" y="4709219"/>
            <a:ext cx="958800" cy="89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199" name="Google Shape;1199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86622" y="4784728"/>
            <a:ext cx="744276" cy="7442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62"/>
          <p:cNvCxnSpPr/>
          <p:nvPr/>
        </p:nvCxnSpPr>
        <p:spPr>
          <a:xfrm>
            <a:off x="9758761" y="4143860"/>
            <a:ext cx="0" cy="42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01" name="Google Shape;1201;p62"/>
          <p:cNvCxnSpPr>
            <a:endCxn id="1177" idx="2"/>
          </p:cNvCxnSpPr>
          <p:nvPr/>
        </p:nvCxnSpPr>
        <p:spPr>
          <a:xfrm rot="10800000">
            <a:off x="3404807" y="3844150"/>
            <a:ext cx="5721000" cy="1327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02" name="Google Shape;1202;p62"/>
          <p:cNvSpPr txBox="1"/>
          <p:nvPr/>
        </p:nvSpPr>
        <p:spPr>
          <a:xfrm>
            <a:off x="537503" y="3458350"/>
            <a:ext cx="14685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Source table</a:t>
            </a:r>
            <a:endParaRPr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03" name="Google Shape;1203;p62"/>
          <p:cNvSpPr txBox="1"/>
          <p:nvPr/>
        </p:nvSpPr>
        <p:spPr>
          <a:xfrm>
            <a:off x="3956093" y="2673267"/>
            <a:ext cx="8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Share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4" name="Google Shape;1204;p62"/>
          <p:cNvSpPr/>
          <p:nvPr/>
        </p:nvSpPr>
        <p:spPr>
          <a:xfrm>
            <a:off x="689852" y="1945525"/>
            <a:ext cx="5404500" cy="41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Provider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05" name="Google Shape;1205;p62"/>
          <p:cNvSpPr/>
          <p:nvPr/>
        </p:nvSpPr>
        <p:spPr>
          <a:xfrm>
            <a:off x="8754460" y="1943925"/>
            <a:ext cx="2050800" cy="41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Recipient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06" name="Google Shape;1206;p62"/>
          <p:cNvSpPr txBox="1"/>
          <p:nvPr/>
        </p:nvSpPr>
        <p:spPr>
          <a:xfrm>
            <a:off x="1862843" y="2673267"/>
            <a:ext cx="87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7" name="Google Shape;1207;p62"/>
          <p:cNvSpPr txBox="1"/>
          <p:nvPr/>
        </p:nvSpPr>
        <p:spPr>
          <a:xfrm flipH="1">
            <a:off x="1818554" y="3095300"/>
            <a:ext cx="95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(optional)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8" name="Google Shape;1208;p62"/>
          <p:cNvSpPr txBox="1"/>
          <p:nvPr/>
        </p:nvSpPr>
        <p:spPr>
          <a:xfrm>
            <a:off x="9605993" y="4116695"/>
            <a:ext cx="186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Trigger Activity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09" name="Google Shape;1209;p62"/>
          <p:cNvSpPr txBox="1"/>
          <p:nvPr/>
        </p:nvSpPr>
        <p:spPr>
          <a:xfrm>
            <a:off x="9105075" y="3490250"/>
            <a:ext cx="130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D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Client</a:t>
            </a:r>
            <a:endParaRPr>
              <a:solidFill>
                <a:srgbClr val="00AD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210" name="Google Shape;1210;p62"/>
          <p:cNvGrpSpPr/>
          <p:nvPr/>
        </p:nvGrpSpPr>
        <p:grpSpPr>
          <a:xfrm>
            <a:off x="9278869" y="2629650"/>
            <a:ext cx="958812" cy="895500"/>
            <a:chOff x="9275928" y="2858250"/>
            <a:chExt cx="959100" cy="895500"/>
          </a:xfrm>
        </p:grpSpPr>
        <p:sp>
          <p:nvSpPr>
            <p:cNvPr id="1211" name="Google Shape;1211;p62"/>
            <p:cNvSpPr/>
            <p:nvPr/>
          </p:nvSpPr>
          <p:spPr>
            <a:xfrm>
              <a:off x="9275928" y="2858250"/>
              <a:ext cx="959100" cy="89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00AD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212" name="Google Shape;1212;p6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44113" y="2988926"/>
              <a:ext cx="634151" cy="63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3" name="Google Shape;1213;p62"/>
          <p:cNvSpPr txBox="1">
            <a:spLocks noGrp="1"/>
          </p:cNvSpPr>
          <p:nvPr>
            <p:ph type="subTitle" idx="1"/>
          </p:nvPr>
        </p:nvSpPr>
        <p:spPr>
          <a:xfrm>
            <a:off x="764800" y="1174700"/>
            <a:ext cx="111690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Delta Sharing cuts collaboration time with partners from days to real-time.</a:t>
            </a:r>
            <a:endParaRPr/>
          </a:p>
        </p:txBody>
      </p:sp>
      <p:sp>
        <p:nvSpPr>
          <p:cNvPr id="1214" name="Google Shape;1214;p62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3"/>
          <p:cNvSpPr/>
          <p:nvPr/>
        </p:nvSpPr>
        <p:spPr>
          <a:xfrm>
            <a:off x="1142850" y="2194075"/>
            <a:ext cx="2260500" cy="34326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0" name="Google Shape;1220;p63"/>
          <p:cNvSpPr/>
          <p:nvPr/>
        </p:nvSpPr>
        <p:spPr>
          <a:xfrm>
            <a:off x="6213325" y="41968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1" name="Google Shape;1221;p63"/>
          <p:cNvSpPr/>
          <p:nvPr/>
        </p:nvSpPr>
        <p:spPr>
          <a:xfrm>
            <a:off x="7705052" y="4688123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2" name="Google Shape;1222;p63"/>
          <p:cNvSpPr/>
          <p:nvPr/>
        </p:nvSpPr>
        <p:spPr>
          <a:xfrm>
            <a:off x="3698725" y="41968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3" name="Google Shape;1223;p63"/>
          <p:cNvSpPr/>
          <p:nvPr/>
        </p:nvSpPr>
        <p:spPr>
          <a:xfrm>
            <a:off x="5195808" y="4688123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4" name="Google Shape;1224;p63"/>
          <p:cNvSpPr/>
          <p:nvPr/>
        </p:nvSpPr>
        <p:spPr>
          <a:xfrm>
            <a:off x="2666379" y="4688123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225" name="Google Shape;1225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1302500" y="2265675"/>
            <a:ext cx="36630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3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Databricks-to-Databricks (D2D) Sharing</a:t>
            </a:r>
            <a:endParaRPr/>
          </a:p>
        </p:txBody>
      </p:sp>
      <p:sp>
        <p:nvSpPr>
          <p:cNvPr id="1227" name="Google Shape;1227;p63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1228" name="Google Shape;1228;p63"/>
          <p:cNvCxnSpPr>
            <a:stCxn id="1219" idx="3"/>
            <a:endCxn id="1219" idx="1"/>
          </p:cNvCxnSpPr>
          <p:nvPr/>
        </p:nvCxnSpPr>
        <p:spPr>
          <a:xfrm rot="10800000">
            <a:off x="1142850" y="3910375"/>
            <a:ext cx="2260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1229" name="Google Shape;1229;p63"/>
          <p:cNvSpPr txBox="1"/>
          <p:nvPr/>
        </p:nvSpPr>
        <p:spPr>
          <a:xfrm>
            <a:off x="2347298" y="3982944"/>
            <a:ext cx="69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B5162"/>
                </a:solidFill>
                <a:latin typeface="DM Sans"/>
                <a:ea typeface="DM Sans"/>
                <a:cs typeface="DM Sans"/>
                <a:sym typeface="DM Sans"/>
              </a:rPr>
              <a:t>(D2D)</a:t>
            </a:r>
            <a:endParaRPr sz="1000" b="1">
              <a:solidFill>
                <a:srgbClr val="1B516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30" name="Google Shape;1230;p63"/>
          <p:cNvGrpSpPr/>
          <p:nvPr/>
        </p:nvGrpSpPr>
        <p:grpSpPr>
          <a:xfrm>
            <a:off x="2494556" y="3744777"/>
            <a:ext cx="430200" cy="331200"/>
            <a:chOff x="6331526" y="4069402"/>
            <a:chExt cx="430200" cy="331200"/>
          </a:xfrm>
        </p:grpSpPr>
        <p:sp>
          <p:nvSpPr>
            <p:cNvPr id="1231" name="Google Shape;1231;p63"/>
            <p:cNvSpPr/>
            <p:nvPr/>
          </p:nvSpPr>
          <p:spPr>
            <a:xfrm>
              <a:off x="6331526" y="4069402"/>
              <a:ext cx="4302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2" name="Google Shape;1232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8464" y="4073359"/>
              <a:ext cx="416331" cy="32331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33" name="Google Shape;1233;p63"/>
          <p:cNvSpPr txBox="1"/>
          <p:nvPr/>
        </p:nvSpPr>
        <p:spPr>
          <a:xfrm>
            <a:off x="1140755" y="3385041"/>
            <a:ext cx="120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</a:t>
            </a:r>
            <a:b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region 1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34" name="Google Shape;1234;p63"/>
          <p:cNvSpPr txBox="1"/>
          <p:nvPr/>
        </p:nvSpPr>
        <p:spPr>
          <a:xfrm>
            <a:off x="1140755" y="3854801"/>
            <a:ext cx="120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region 2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235" name="Google Shape;1235;p63"/>
          <p:cNvCxnSpPr>
            <a:stCxn id="1236" idx="4"/>
            <a:endCxn id="1237" idx="0"/>
          </p:cNvCxnSpPr>
          <p:nvPr/>
        </p:nvCxnSpPr>
        <p:spPr>
          <a:xfrm flipH="1">
            <a:off x="2984390" y="3447297"/>
            <a:ext cx="3000" cy="12090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sp>
        <p:nvSpPr>
          <p:cNvPr id="1238" name="Google Shape;1238;p63"/>
          <p:cNvSpPr/>
          <p:nvPr/>
        </p:nvSpPr>
        <p:spPr>
          <a:xfrm>
            <a:off x="3698725" y="21940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239" name="Google Shape;1239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3858375" y="2265675"/>
            <a:ext cx="36630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3858375" y="5161275"/>
            <a:ext cx="36630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63"/>
          <p:cNvSpPr txBox="1"/>
          <p:nvPr/>
        </p:nvSpPr>
        <p:spPr>
          <a:xfrm>
            <a:off x="3696630" y="4159601"/>
            <a:ext cx="120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company 2</a:t>
            </a:r>
            <a:endParaRPr sz="1200">
              <a:solidFill>
                <a:srgbClr val="7F7F7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42" name="Google Shape;1242;p63"/>
          <p:cNvSpPr txBox="1"/>
          <p:nvPr/>
        </p:nvSpPr>
        <p:spPr>
          <a:xfrm>
            <a:off x="3696630" y="3301723"/>
            <a:ext cx="120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company 1</a:t>
            </a:r>
            <a:endParaRPr sz="1200">
              <a:solidFill>
                <a:schemeClr val="accent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43" name="Google Shape;1243;p63"/>
          <p:cNvSpPr/>
          <p:nvPr/>
        </p:nvSpPr>
        <p:spPr>
          <a:xfrm>
            <a:off x="6213325" y="21940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244" name="Google Shape;1244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6372975" y="2265675"/>
            <a:ext cx="366300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6372975" y="5161275"/>
            <a:ext cx="366300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63"/>
          <p:cNvSpPr txBox="1"/>
          <p:nvPr/>
        </p:nvSpPr>
        <p:spPr>
          <a:xfrm>
            <a:off x="6211225" y="4159600"/>
            <a:ext cx="94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</a:t>
            </a:r>
            <a:br>
              <a:rPr lang="en" sz="1200">
                <a:solidFill>
                  <a:srgbClr val="FF99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rgbClr val="FF9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provider 2</a:t>
            </a:r>
            <a:endParaRPr sz="1200">
              <a:solidFill>
                <a:srgbClr val="FF9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47" name="Google Shape;1247;p63"/>
          <p:cNvSpPr txBox="1"/>
          <p:nvPr/>
        </p:nvSpPr>
        <p:spPr>
          <a:xfrm>
            <a:off x="6211225" y="3124200"/>
            <a:ext cx="89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</a:t>
            </a:r>
            <a:br>
              <a:rPr lang="en" sz="1200">
                <a:solidFill>
                  <a:schemeClr val="accent6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provider 1</a:t>
            </a:r>
            <a:endParaRPr sz="1200">
              <a:solidFill>
                <a:schemeClr val="accent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48" name="Google Shape;1248;p63"/>
          <p:cNvSpPr/>
          <p:nvPr/>
        </p:nvSpPr>
        <p:spPr>
          <a:xfrm>
            <a:off x="9376044" y="21940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249" name="Google Shape;1249;p63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9535693" y="2265675"/>
            <a:ext cx="366300" cy="33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63"/>
          <p:cNvGrpSpPr/>
          <p:nvPr/>
        </p:nvGrpSpPr>
        <p:grpSpPr>
          <a:xfrm>
            <a:off x="10727770" y="3744777"/>
            <a:ext cx="430200" cy="331200"/>
            <a:chOff x="6331526" y="4069402"/>
            <a:chExt cx="430200" cy="331200"/>
          </a:xfrm>
        </p:grpSpPr>
        <p:sp>
          <p:nvSpPr>
            <p:cNvPr id="1251" name="Google Shape;1251;p63"/>
            <p:cNvSpPr/>
            <p:nvPr/>
          </p:nvSpPr>
          <p:spPr>
            <a:xfrm>
              <a:off x="6331526" y="4069402"/>
              <a:ext cx="4302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2" name="Google Shape;1252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8464" y="4073359"/>
              <a:ext cx="416331" cy="32331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53" name="Google Shape;1253;p63"/>
          <p:cNvSpPr/>
          <p:nvPr/>
        </p:nvSpPr>
        <p:spPr>
          <a:xfrm>
            <a:off x="9508819" y="2801648"/>
            <a:ext cx="12630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Sharing Server + UC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4" name="Google Shape;1254;p63"/>
          <p:cNvSpPr/>
          <p:nvPr/>
        </p:nvSpPr>
        <p:spPr>
          <a:xfrm>
            <a:off x="10071619" y="4442600"/>
            <a:ext cx="1356600" cy="52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5" name="Google Shape;1255;p63"/>
          <p:cNvSpPr/>
          <p:nvPr/>
        </p:nvSpPr>
        <p:spPr>
          <a:xfrm>
            <a:off x="9376044" y="4196875"/>
            <a:ext cx="2260500" cy="1429800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3rd party Data Platform</a:t>
            </a:r>
            <a:endParaRPr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6" name="Google Shape;1256;p63"/>
          <p:cNvSpPr/>
          <p:nvPr/>
        </p:nvSpPr>
        <p:spPr>
          <a:xfrm>
            <a:off x="9535704" y="4654725"/>
            <a:ext cx="19695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3rd party tool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257" name="Google Shape;1257;p63"/>
          <p:cNvCxnSpPr/>
          <p:nvPr/>
        </p:nvCxnSpPr>
        <p:spPr>
          <a:xfrm>
            <a:off x="8922575" y="1405100"/>
            <a:ext cx="0" cy="46191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8" name="Google Shape;1258;p63"/>
          <p:cNvSpPr/>
          <p:nvPr/>
        </p:nvSpPr>
        <p:spPr>
          <a:xfrm>
            <a:off x="1070850" y="1488325"/>
            <a:ext cx="7517400" cy="41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Databricks-to-Databricks Sharing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9" name="Google Shape;1259;p63"/>
          <p:cNvSpPr/>
          <p:nvPr/>
        </p:nvSpPr>
        <p:spPr>
          <a:xfrm>
            <a:off x="9256900" y="1486725"/>
            <a:ext cx="2472000" cy="41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Delta Sharing *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0" name="Google Shape;1260;p63"/>
          <p:cNvSpPr txBox="1"/>
          <p:nvPr/>
        </p:nvSpPr>
        <p:spPr>
          <a:xfrm>
            <a:off x="1130250" y="5650525"/>
            <a:ext cx="22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Different cloud regions</a:t>
            </a:r>
            <a:endParaRPr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1" name="Google Shape;1261;p63"/>
          <p:cNvSpPr txBox="1"/>
          <p:nvPr/>
        </p:nvSpPr>
        <p:spPr>
          <a:xfrm>
            <a:off x="3692425" y="5650525"/>
            <a:ext cx="22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Different companies</a:t>
            </a:r>
            <a:endParaRPr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2" name="Google Shape;1262;p63"/>
          <p:cNvSpPr txBox="1"/>
          <p:nvPr/>
        </p:nvSpPr>
        <p:spPr>
          <a:xfrm>
            <a:off x="6207025" y="5650525"/>
            <a:ext cx="22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Different cloud providers</a:t>
            </a:r>
            <a:endParaRPr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3" name="Google Shape;1263;p63"/>
          <p:cNvSpPr txBox="1"/>
          <p:nvPr/>
        </p:nvSpPr>
        <p:spPr>
          <a:xfrm>
            <a:off x="9372444" y="5650525"/>
            <a:ext cx="22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Different technologies</a:t>
            </a:r>
            <a:endParaRPr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4" name="Google Shape;1264;p63"/>
          <p:cNvSpPr txBox="1"/>
          <p:nvPr/>
        </p:nvSpPr>
        <p:spPr>
          <a:xfrm>
            <a:off x="5413125" y="6507975"/>
            <a:ext cx="500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* Implementing the Delta Sharing protocol, 3rd parties can act as a data provider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5" name="Google Shape;1265;p63"/>
          <p:cNvSpPr/>
          <p:nvPr/>
        </p:nvSpPr>
        <p:spPr>
          <a:xfrm>
            <a:off x="1899540" y="2801650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6" name="Google Shape;1266;p63"/>
          <p:cNvSpPr/>
          <p:nvPr/>
        </p:nvSpPr>
        <p:spPr>
          <a:xfrm>
            <a:off x="2634665" y="2801650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Object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37" name="Google Shape;1237;p63"/>
          <p:cNvSpPr/>
          <p:nvPr/>
        </p:nvSpPr>
        <p:spPr>
          <a:xfrm>
            <a:off x="2634665" y="4656408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 spaces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7" name="Google Shape;1267;p63"/>
          <p:cNvSpPr/>
          <p:nvPr/>
        </p:nvSpPr>
        <p:spPr>
          <a:xfrm>
            <a:off x="1899540" y="4656408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268" name="Google Shape;1268;p63"/>
          <p:cNvCxnSpPr>
            <a:stCxn id="1265" idx="2"/>
            <a:endCxn id="1267" idx="0"/>
          </p:cNvCxnSpPr>
          <p:nvPr/>
        </p:nvCxnSpPr>
        <p:spPr>
          <a:xfrm rot="-5400000" flipH="1">
            <a:off x="1455240" y="3913450"/>
            <a:ext cx="14856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00ADD4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69" name="Google Shape;1269;p63"/>
          <p:cNvCxnSpPr>
            <a:stCxn id="1237" idx="1"/>
            <a:endCxn id="1267" idx="3"/>
          </p:cNvCxnSpPr>
          <p:nvPr/>
        </p:nvCxnSpPr>
        <p:spPr>
          <a:xfrm flipH="1">
            <a:off x="2496065" y="4841058"/>
            <a:ext cx="138600" cy="600"/>
          </a:xfrm>
          <a:prstGeom prst="curvedConnector3">
            <a:avLst>
              <a:gd name="adj1" fmla="val 50045"/>
            </a:avLst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270" name="Google Shape;1270;p63"/>
          <p:cNvSpPr txBox="1"/>
          <p:nvPr/>
        </p:nvSpPr>
        <p:spPr>
          <a:xfrm>
            <a:off x="4880739" y="3906744"/>
            <a:ext cx="69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B5162"/>
                </a:solidFill>
                <a:latin typeface="DM Sans"/>
                <a:ea typeface="DM Sans"/>
                <a:cs typeface="DM Sans"/>
                <a:sym typeface="DM Sans"/>
              </a:rPr>
              <a:t>(D2D)</a:t>
            </a:r>
            <a:endParaRPr sz="1000" b="1">
              <a:solidFill>
                <a:srgbClr val="1B516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71" name="Google Shape;1271;p63"/>
          <p:cNvGrpSpPr/>
          <p:nvPr/>
        </p:nvGrpSpPr>
        <p:grpSpPr>
          <a:xfrm>
            <a:off x="5027996" y="3668577"/>
            <a:ext cx="430200" cy="331200"/>
            <a:chOff x="6331526" y="4069402"/>
            <a:chExt cx="430200" cy="331200"/>
          </a:xfrm>
        </p:grpSpPr>
        <p:sp>
          <p:nvSpPr>
            <p:cNvPr id="1272" name="Google Shape;1272;p63"/>
            <p:cNvSpPr/>
            <p:nvPr/>
          </p:nvSpPr>
          <p:spPr>
            <a:xfrm>
              <a:off x="6331526" y="4069402"/>
              <a:ext cx="4302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3" name="Google Shape;1273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8464" y="4073359"/>
              <a:ext cx="416331" cy="32331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74" name="Google Shape;1274;p63"/>
          <p:cNvSpPr/>
          <p:nvPr/>
        </p:nvSpPr>
        <p:spPr>
          <a:xfrm>
            <a:off x="4432980" y="2801650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75" name="Google Shape;1275;p63"/>
          <p:cNvSpPr/>
          <p:nvPr/>
        </p:nvSpPr>
        <p:spPr>
          <a:xfrm>
            <a:off x="5168105" y="2801650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Object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76" name="Google Shape;1276;p63"/>
          <p:cNvSpPr/>
          <p:nvPr/>
        </p:nvSpPr>
        <p:spPr>
          <a:xfrm>
            <a:off x="5168105" y="4656408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 spaces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77" name="Google Shape;1277;p63"/>
          <p:cNvSpPr/>
          <p:nvPr/>
        </p:nvSpPr>
        <p:spPr>
          <a:xfrm>
            <a:off x="4432980" y="4656408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278" name="Google Shape;1278;p63"/>
          <p:cNvCxnSpPr>
            <a:stCxn id="1274" idx="2"/>
            <a:endCxn id="1277" idx="0"/>
          </p:cNvCxnSpPr>
          <p:nvPr/>
        </p:nvCxnSpPr>
        <p:spPr>
          <a:xfrm rot="-5400000" flipH="1">
            <a:off x="3988680" y="3913450"/>
            <a:ext cx="14856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00ADD4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79" name="Google Shape;1279;p63"/>
          <p:cNvCxnSpPr>
            <a:stCxn id="1276" idx="1"/>
            <a:endCxn id="1277" idx="3"/>
          </p:cNvCxnSpPr>
          <p:nvPr/>
        </p:nvCxnSpPr>
        <p:spPr>
          <a:xfrm flipH="1">
            <a:off x="5029505" y="4841058"/>
            <a:ext cx="138600" cy="600"/>
          </a:xfrm>
          <a:prstGeom prst="curvedConnector3">
            <a:avLst>
              <a:gd name="adj1" fmla="val 50045"/>
            </a:avLst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280" name="Google Shape;1280;p63"/>
          <p:cNvSpPr txBox="1"/>
          <p:nvPr/>
        </p:nvSpPr>
        <p:spPr>
          <a:xfrm rot="-5397911">
            <a:off x="4566150" y="3319756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share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1" name="Google Shape;1281;p63"/>
          <p:cNvSpPr txBox="1"/>
          <p:nvPr/>
        </p:nvSpPr>
        <p:spPr>
          <a:xfrm rot="-5397911">
            <a:off x="5357807" y="4362255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read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2" name="Google Shape;1282;p63"/>
          <p:cNvSpPr txBox="1"/>
          <p:nvPr/>
        </p:nvSpPr>
        <p:spPr>
          <a:xfrm rot="-5397911">
            <a:off x="2036722" y="3319756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share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3" name="Google Shape;1283;p63"/>
          <p:cNvSpPr txBox="1"/>
          <p:nvPr/>
        </p:nvSpPr>
        <p:spPr>
          <a:xfrm rot="-5397911">
            <a:off x="2828378" y="4362255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read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4" name="Google Shape;1284;p63"/>
          <p:cNvSpPr txBox="1"/>
          <p:nvPr/>
        </p:nvSpPr>
        <p:spPr>
          <a:xfrm>
            <a:off x="7387925" y="3906744"/>
            <a:ext cx="69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B5162"/>
                </a:solidFill>
                <a:latin typeface="DM Sans"/>
                <a:ea typeface="DM Sans"/>
                <a:cs typeface="DM Sans"/>
                <a:sym typeface="DM Sans"/>
              </a:rPr>
              <a:t>(D2D)</a:t>
            </a:r>
            <a:endParaRPr sz="1000" b="1">
              <a:solidFill>
                <a:srgbClr val="1B516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85" name="Google Shape;1285;p63"/>
          <p:cNvGrpSpPr/>
          <p:nvPr/>
        </p:nvGrpSpPr>
        <p:grpSpPr>
          <a:xfrm>
            <a:off x="7535182" y="3668577"/>
            <a:ext cx="430200" cy="331200"/>
            <a:chOff x="6331526" y="4069402"/>
            <a:chExt cx="430200" cy="331200"/>
          </a:xfrm>
        </p:grpSpPr>
        <p:sp>
          <p:nvSpPr>
            <p:cNvPr id="1286" name="Google Shape;1286;p63"/>
            <p:cNvSpPr/>
            <p:nvPr/>
          </p:nvSpPr>
          <p:spPr>
            <a:xfrm>
              <a:off x="6331526" y="4069402"/>
              <a:ext cx="430200" cy="33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7" name="Google Shape;128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8464" y="4073359"/>
              <a:ext cx="416331" cy="32331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88" name="Google Shape;1288;p63"/>
          <p:cNvSpPr/>
          <p:nvPr/>
        </p:nvSpPr>
        <p:spPr>
          <a:xfrm>
            <a:off x="6940166" y="2801650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89" name="Google Shape;1289;p63"/>
          <p:cNvSpPr/>
          <p:nvPr/>
        </p:nvSpPr>
        <p:spPr>
          <a:xfrm>
            <a:off x="7675291" y="2801650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Object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90" name="Google Shape;1290;p63"/>
          <p:cNvSpPr/>
          <p:nvPr/>
        </p:nvSpPr>
        <p:spPr>
          <a:xfrm>
            <a:off x="7675291" y="4656408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 spaces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91" name="Google Shape;1291;p63"/>
          <p:cNvSpPr/>
          <p:nvPr/>
        </p:nvSpPr>
        <p:spPr>
          <a:xfrm>
            <a:off x="6940166" y="4656408"/>
            <a:ext cx="5964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Meta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1292" name="Google Shape;1292;p63"/>
          <p:cNvCxnSpPr>
            <a:stCxn id="1288" idx="2"/>
            <a:endCxn id="1291" idx="0"/>
          </p:cNvCxnSpPr>
          <p:nvPr/>
        </p:nvCxnSpPr>
        <p:spPr>
          <a:xfrm rot="-5400000" flipH="1">
            <a:off x="6495866" y="3913450"/>
            <a:ext cx="14856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00ADD4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3" name="Google Shape;1293;p63"/>
          <p:cNvCxnSpPr>
            <a:stCxn id="1290" idx="1"/>
            <a:endCxn id="1291" idx="3"/>
          </p:cNvCxnSpPr>
          <p:nvPr/>
        </p:nvCxnSpPr>
        <p:spPr>
          <a:xfrm flipH="1">
            <a:off x="7536691" y="4841058"/>
            <a:ext cx="138600" cy="600"/>
          </a:xfrm>
          <a:prstGeom prst="curvedConnector3">
            <a:avLst>
              <a:gd name="adj1" fmla="val 50045"/>
            </a:avLst>
          </a:prstGeom>
          <a:noFill/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294" name="Google Shape;1294;p63"/>
          <p:cNvSpPr txBox="1"/>
          <p:nvPr/>
        </p:nvSpPr>
        <p:spPr>
          <a:xfrm rot="-5397911">
            <a:off x="7073336" y="3319756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share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5" name="Google Shape;1295;p63"/>
          <p:cNvSpPr txBox="1"/>
          <p:nvPr/>
        </p:nvSpPr>
        <p:spPr>
          <a:xfrm rot="-5397911">
            <a:off x="7864993" y="4362255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read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6" name="Google Shape;1296;p63"/>
          <p:cNvSpPr/>
          <p:nvPr/>
        </p:nvSpPr>
        <p:spPr>
          <a:xfrm rot="-5400622">
            <a:off x="-175049" y="2815229"/>
            <a:ext cx="1657200" cy="41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Provider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97" name="Google Shape;1297;p63"/>
          <p:cNvSpPr/>
          <p:nvPr/>
        </p:nvSpPr>
        <p:spPr>
          <a:xfrm rot="-5400622">
            <a:off x="-175049" y="4567829"/>
            <a:ext cx="1657200" cy="41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Recipient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98" name="Google Shape;1298;p63"/>
          <p:cNvSpPr/>
          <p:nvPr/>
        </p:nvSpPr>
        <p:spPr>
          <a:xfrm>
            <a:off x="10860863" y="2801650"/>
            <a:ext cx="699600" cy="36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Object</a:t>
            </a:r>
            <a:b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store</a:t>
            </a:r>
            <a:endParaRPr sz="12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99" name="Google Shape;1299;p63"/>
          <p:cNvSpPr txBox="1"/>
          <p:nvPr/>
        </p:nvSpPr>
        <p:spPr>
          <a:xfrm rot="-5397911">
            <a:off x="11050564" y="4362255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read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00" name="Google Shape;1300;p63"/>
          <p:cNvCxnSpPr/>
          <p:nvPr/>
        </p:nvCxnSpPr>
        <p:spPr>
          <a:xfrm rot="-5400000" flipH="1">
            <a:off x="9162866" y="3913450"/>
            <a:ext cx="14856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00ADD4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301" name="Google Shape;1301;p63"/>
          <p:cNvSpPr txBox="1"/>
          <p:nvPr/>
        </p:nvSpPr>
        <p:spPr>
          <a:xfrm rot="-5397911">
            <a:off x="9740336" y="3319756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share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02" name="Google Shape;1302;p63"/>
          <p:cNvCxnSpPr/>
          <p:nvPr/>
        </p:nvCxnSpPr>
        <p:spPr>
          <a:xfrm rot="-5400000" flipH="1">
            <a:off x="9917452" y="3913450"/>
            <a:ext cx="14856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00ADD4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1303" name="Google Shape;1303;p63"/>
          <p:cNvSpPr txBox="1"/>
          <p:nvPr/>
        </p:nvSpPr>
        <p:spPr>
          <a:xfrm rot="-5397911">
            <a:off x="10494922" y="4340013"/>
            <a:ext cx="493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ADD4"/>
                </a:solidFill>
                <a:latin typeface="DM Sans"/>
                <a:ea typeface="DM Sans"/>
                <a:cs typeface="DM Sans"/>
                <a:sym typeface="DM Sans"/>
              </a:rPr>
              <a:t>auth</a:t>
            </a:r>
            <a:endParaRPr sz="1000">
              <a:solidFill>
                <a:srgbClr val="00ADD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04" name="Google Shape;1304;p63"/>
          <p:cNvGrpSpPr/>
          <p:nvPr/>
        </p:nvGrpSpPr>
        <p:grpSpPr>
          <a:xfrm>
            <a:off x="2745290" y="3355197"/>
            <a:ext cx="484200" cy="92100"/>
            <a:chOff x="861157" y="1333872"/>
            <a:chExt cx="484200" cy="92100"/>
          </a:xfrm>
        </p:grpSpPr>
        <p:cxnSp>
          <p:nvCxnSpPr>
            <p:cNvPr id="1305" name="Google Shape;1305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236" name="Google Shape;1236;p63"/>
            <p:cNvSpPr/>
            <p:nvPr/>
          </p:nvSpPr>
          <p:spPr>
            <a:xfrm>
              <a:off x="1057207" y="1333872"/>
              <a:ext cx="92100" cy="92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AD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63"/>
          <p:cNvGrpSpPr/>
          <p:nvPr/>
        </p:nvGrpSpPr>
        <p:grpSpPr>
          <a:xfrm>
            <a:off x="5274718" y="3355197"/>
            <a:ext cx="484200" cy="92100"/>
            <a:chOff x="861157" y="1333872"/>
            <a:chExt cx="484200" cy="92100"/>
          </a:xfrm>
        </p:grpSpPr>
        <p:cxnSp>
          <p:nvCxnSpPr>
            <p:cNvPr id="1308" name="Google Shape;1308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10" name="Google Shape;1310;p63"/>
            <p:cNvSpPr/>
            <p:nvPr/>
          </p:nvSpPr>
          <p:spPr>
            <a:xfrm>
              <a:off x="1057207" y="1333872"/>
              <a:ext cx="92100" cy="92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AD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63"/>
          <p:cNvGrpSpPr/>
          <p:nvPr/>
        </p:nvGrpSpPr>
        <p:grpSpPr>
          <a:xfrm>
            <a:off x="7787260" y="3355197"/>
            <a:ext cx="484200" cy="92100"/>
            <a:chOff x="861157" y="1333872"/>
            <a:chExt cx="484200" cy="92100"/>
          </a:xfrm>
        </p:grpSpPr>
        <p:cxnSp>
          <p:nvCxnSpPr>
            <p:cNvPr id="1312" name="Google Shape;1312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14" name="Google Shape;1314;p63"/>
            <p:cNvSpPr/>
            <p:nvPr/>
          </p:nvSpPr>
          <p:spPr>
            <a:xfrm>
              <a:off x="1057207" y="1333872"/>
              <a:ext cx="92100" cy="92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AD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63"/>
          <p:cNvGrpSpPr/>
          <p:nvPr/>
        </p:nvGrpSpPr>
        <p:grpSpPr>
          <a:xfrm>
            <a:off x="10972832" y="3355197"/>
            <a:ext cx="484200" cy="92100"/>
            <a:chOff x="861157" y="1333872"/>
            <a:chExt cx="484200" cy="92100"/>
          </a:xfrm>
        </p:grpSpPr>
        <p:cxnSp>
          <p:nvCxnSpPr>
            <p:cNvPr id="1316" name="Google Shape;1316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18" name="Google Shape;1318;p63"/>
            <p:cNvSpPr/>
            <p:nvPr/>
          </p:nvSpPr>
          <p:spPr>
            <a:xfrm>
              <a:off x="1057207" y="1333872"/>
              <a:ext cx="92100" cy="92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AD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9" name="Google Shape;1319;p63"/>
          <p:cNvCxnSpPr>
            <a:stCxn id="1266" idx="2"/>
            <a:endCxn id="1236" idx="0"/>
          </p:cNvCxnSpPr>
          <p:nvPr/>
        </p:nvCxnSpPr>
        <p:spPr>
          <a:xfrm>
            <a:off x="2984465" y="3170950"/>
            <a:ext cx="3000" cy="1842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0" name="Google Shape;1320;p63"/>
          <p:cNvCxnSpPr>
            <a:stCxn id="1310" idx="4"/>
            <a:endCxn id="1276" idx="0"/>
          </p:cNvCxnSpPr>
          <p:nvPr/>
        </p:nvCxnSpPr>
        <p:spPr>
          <a:xfrm>
            <a:off x="5516818" y="3447297"/>
            <a:ext cx="1200" cy="12090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1" name="Google Shape;1321;p63"/>
          <p:cNvCxnSpPr>
            <a:stCxn id="1275" idx="2"/>
            <a:endCxn id="1310" idx="0"/>
          </p:cNvCxnSpPr>
          <p:nvPr/>
        </p:nvCxnSpPr>
        <p:spPr>
          <a:xfrm flipH="1">
            <a:off x="5516705" y="3170950"/>
            <a:ext cx="1200" cy="1842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2" name="Google Shape;1322;p63"/>
          <p:cNvCxnSpPr>
            <a:stCxn id="1314" idx="4"/>
            <a:endCxn id="1290" idx="0"/>
          </p:cNvCxnSpPr>
          <p:nvPr/>
        </p:nvCxnSpPr>
        <p:spPr>
          <a:xfrm flipH="1">
            <a:off x="8025160" y="3447297"/>
            <a:ext cx="4200" cy="12090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3" name="Google Shape;1323;p63"/>
          <p:cNvCxnSpPr>
            <a:stCxn id="1289" idx="2"/>
            <a:endCxn id="1314" idx="0"/>
          </p:cNvCxnSpPr>
          <p:nvPr/>
        </p:nvCxnSpPr>
        <p:spPr>
          <a:xfrm>
            <a:off x="8025091" y="3170950"/>
            <a:ext cx="4200" cy="1842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4" name="Google Shape;1324;p63"/>
          <p:cNvCxnSpPr/>
          <p:nvPr/>
        </p:nvCxnSpPr>
        <p:spPr>
          <a:xfrm>
            <a:off x="11217700" y="3458325"/>
            <a:ext cx="600" cy="12012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5" name="Google Shape;1325;p63"/>
          <p:cNvCxnSpPr>
            <a:stCxn id="1298" idx="2"/>
            <a:endCxn id="1318" idx="0"/>
          </p:cNvCxnSpPr>
          <p:nvPr/>
        </p:nvCxnSpPr>
        <p:spPr>
          <a:xfrm>
            <a:off x="11210663" y="3170950"/>
            <a:ext cx="4200" cy="184200"/>
          </a:xfrm>
          <a:prstGeom prst="straightConnector1">
            <a:avLst/>
          </a:prstGeom>
          <a:noFill/>
          <a:ln w="19050" cap="flat" cmpd="sng">
            <a:solidFill>
              <a:srgbClr val="00ADD4"/>
            </a:solidFill>
            <a:prstDash val="solid"/>
            <a:round/>
            <a:headEnd type="triangle" w="sm" len="sm"/>
            <a:tailEnd type="none" w="sm" len="sm"/>
          </a:ln>
        </p:spPr>
      </p:cxnSp>
      <p:grpSp>
        <p:nvGrpSpPr>
          <p:cNvPr id="1326" name="Google Shape;1326;p63"/>
          <p:cNvGrpSpPr/>
          <p:nvPr/>
        </p:nvGrpSpPr>
        <p:grpSpPr>
          <a:xfrm>
            <a:off x="5335011" y="6494561"/>
            <a:ext cx="203703" cy="0"/>
            <a:chOff x="861157" y="1379922"/>
            <a:chExt cx="484200" cy="0"/>
          </a:xfrm>
        </p:grpSpPr>
        <p:cxnSp>
          <p:nvCxnSpPr>
            <p:cNvPr id="1327" name="Google Shape;1327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63"/>
            <p:cNvCxnSpPr/>
            <p:nvPr/>
          </p:nvCxnSpPr>
          <p:spPr>
            <a:xfrm>
              <a:off x="861157" y="1379922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329" name="Google Shape;1329;p63"/>
          <p:cNvSpPr txBox="1"/>
          <p:nvPr/>
        </p:nvSpPr>
        <p:spPr>
          <a:xfrm>
            <a:off x="5489325" y="6318504"/>
            <a:ext cx="500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Provide  access to the data on a network level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0" name="Google Shape;1330;p63"/>
          <p:cNvSpPr/>
          <p:nvPr/>
        </p:nvSpPr>
        <p:spPr>
          <a:xfrm>
            <a:off x="5409191" y="6465300"/>
            <a:ext cx="58500" cy="58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AD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4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/>
          <p:nvPr/>
        </p:nvSpPr>
        <p:spPr>
          <a:xfrm rot="-5400000">
            <a:off x="5059267" y="1602250"/>
            <a:ext cx="4311000" cy="4713900"/>
          </a:xfrm>
          <a:prstGeom prst="triangle">
            <a:avLst>
              <a:gd name="adj" fmla="val 50001"/>
            </a:avLst>
          </a:prstGeom>
          <a:gradFill>
            <a:gsLst>
              <a:gs pos="0">
                <a:schemeClr val="accent5"/>
              </a:gs>
              <a:gs pos="45000">
                <a:srgbClr val="082015">
                  <a:alpha val="14901"/>
                </a:srgbClr>
              </a:gs>
              <a:gs pos="100000">
                <a:srgbClr val="082015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21850" tIns="60900" rIns="121850" bIns="60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EDEE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0"/>
          <p:cNvSpPr/>
          <p:nvPr/>
        </p:nvSpPr>
        <p:spPr>
          <a:xfrm rot="5400000">
            <a:off x="2559680" y="1602374"/>
            <a:ext cx="4311000" cy="4713900"/>
          </a:xfrm>
          <a:prstGeom prst="triangle">
            <a:avLst>
              <a:gd name="adj" fmla="val 50001"/>
            </a:avLst>
          </a:prstGeom>
          <a:gradFill>
            <a:gsLst>
              <a:gs pos="0">
                <a:schemeClr val="accent5"/>
              </a:gs>
              <a:gs pos="45000">
                <a:srgbClr val="082015">
                  <a:alpha val="14901"/>
                </a:srgbClr>
              </a:gs>
              <a:gs pos="100000">
                <a:srgbClr val="082015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21850" tIns="60900" rIns="121850" bIns="60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EDEE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</a:pPr>
            <a:r>
              <a:rPr lang="en"/>
              <a:t>Databricks Unity Catalog</a:t>
            </a:r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4145212" y="2464359"/>
            <a:ext cx="3665700" cy="300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50" tIns="121850" rIns="121850" bIns="121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" sz="31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Unity Catalog</a:t>
            </a:r>
            <a:endParaRPr sz="3199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9306470" y="1800524"/>
            <a:ext cx="2120700" cy="433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38100" dir="5400000" algn="bl" rotWithShape="0">
              <a:schemeClr val="accent5">
                <a:alpha val="29020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6"/>
              <a:buFont typeface="Arial"/>
              <a:buNone/>
            </a:pPr>
            <a:endParaRPr sz="1466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2752" y="2100413"/>
            <a:ext cx="462066" cy="4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6374" y="4077468"/>
            <a:ext cx="460744" cy="45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64479" y="4995435"/>
            <a:ext cx="597894" cy="59789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9830040" y="2537066"/>
            <a:ext cx="1170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9830040" y="3512780"/>
            <a:ext cx="1170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Metadata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9571837" y="4488494"/>
            <a:ext cx="1997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warehouse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9368688" y="5464206"/>
            <a:ext cx="1997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ML models, dashboards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8" name="Google Shape;368;p40"/>
          <p:cNvCxnSpPr/>
          <p:nvPr/>
        </p:nvCxnSpPr>
        <p:spPr>
          <a:xfrm>
            <a:off x="2979754" y="3967293"/>
            <a:ext cx="824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9" name="Google Shape;369;p40"/>
          <p:cNvCxnSpPr/>
          <p:nvPr/>
        </p:nvCxnSpPr>
        <p:spPr>
          <a:xfrm>
            <a:off x="8146483" y="3967293"/>
            <a:ext cx="824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0" name="Google Shape;370;p40"/>
          <p:cNvSpPr/>
          <p:nvPr/>
        </p:nvSpPr>
        <p:spPr>
          <a:xfrm>
            <a:off x="749243" y="1800858"/>
            <a:ext cx="1900200" cy="433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38100" dir="5400000" algn="bl" rotWithShape="0">
              <a:srgbClr val="85DDB5">
                <a:alpha val="28630"/>
              </a:srgb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6"/>
              <a:buFont typeface="Arial"/>
              <a:buNone/>
            </a:pPr>
            <a:endParaRPr sz="1466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1062552" y="2767173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analyst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1062552" y="4062852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engineer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062552" y="5358531"/>
            <a:ext cx="1375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" sz="1333" b="0" i="0" u="none" strike="noStrike" cap="none">
                <a:solidFill>
                  <a:srgbClr val="EDEEF1"/>
                </a:solidFill>
                <a:latin typeface="DM Sans"/>
                <a:ea typeface="DM Sans"/>
                <a:cs typeface="DM Sans"/>
                <a:sym typeface="DM Sans"/>
              </a:rPr>
              <a:t>Data scientist</a:t>
            </a:r>
            <a:endParaRPr sz="1333" b="0" i="0" u="none" strike="noStrike" cap="none">
              <a:solidFill>
                <a:srgbClr val="EDEE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1474358" y="2255928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1474358" y="3549035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1474358" y="4822417"/>
            <a:ext cx="436961" cy="514250"/>
          </a:xfrm>
          <a:custGeom>
            <a:avLst/>
            <a:gdLst/>
            <a:ahLst/>
            <a:cxnLst/>
            <a:rect l="l" t="t" r="r" b="b"/>
            <a:pathLst>
              <a:path w="231" h="272" extrusionOk="0">
                <a:moveTo>
                  <a:pt x="219" y="165"/>
                </a:moveTo>
                <a:cubicBezTo>
                  <a:pt x="204" y="155"/>
                  <a:pt x="183" y="148"/>
                  <a:pt x="163" y="143"/>
                </a:cubicBezTo>
                <a:cubicBezTo>
                  <a:pt x="158" y="142"/>
                  <a:pt x="153" y="140"/>
                  <a:pt x="147" y="139"/>
                </a:cubicBezTo>
                <a:cubicBezTo>
                  <a:pt x="169" y="127"/>
                  <a:pt x="183" y="102"/>
                  <a:pt x="183" y="74"/>
                </a:cubicBezTo>
                <a:cubicBezTo>
                  <a:pt x="183" y="33"/>
                  <a:pt x="153" y="0"/>
                  <a:pt x="115" y="0"/>
                </a:cubicBezTo>
                <a:cubicBezTo>
                  <a:pt x="78" y="0"/>
                  <a:pt x="47" y="33"/>
                  <a:pt x="47" y="74"/>
                </a:cubicBezTo>
                <a:cubicBezTo>
                  <a:pt x="47" y="103"/>
                  <a:pt x="62" y="127"/>
                  <a:pt x="84" y="140"/>
                </a:cubicBezTo>
                <a:cubicBezTo>
                  <a:pt x="79" y="141"/>
                  <a:pt x="73" y="142"/>
                  <a:pt x="68" y="143"/>
                </a:cubicBezTo>
                <a:cubicBezTo>
                  <a:pt x="48" y="148"/>
                  <a:pt x="28" y="156"/>
                  <a:pt x="12" y="165"/>
                </a:cubicBezTo>
                <a:cubicBezTo>
                  <a:pt x="5" y="170"/>
                  <a:pt x="0" y="177"/>
                  <a:pt x="0" y="185"/>
                </a:cubicBezTo>
                <a:cubicBezTo>
                  <a:pt x="0" y="272"/>
                  <a:pt x="0" y="272"/>
                  <a:pt x="0" y="272"/>
                </a:cubicBezTo>
                <a:cubicBezTo>
                  <a:pt x="231" y="272"/>
                  <a:pt x="231" y="272"/>
                  <a:pt x="231" y="272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77"/>
                  <a:pt x="227" y="170"/>
                  <a:pt x="219" y="165"/>
                </a:cubicBezTo>
                <a:close/>
              </a:path>
            </a:pathLst>
          </a:custGeom>
          <a:noFill/>
          <a:ln w="15875" cap="flat" cmpd="sng">
            <a:solidFill>
              <a:srgbClr val="ED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60900" rIns="121850" bIns="60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Arial"/>
              <a:buNone/>
            </a:pPr>
            <a:endPara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7493" y="3036623"/>
            <a:ext cx="559735" cy="55973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Unified governance for all data and AI assets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85" name="Google Shape;385;p41"/>
          <p:cNvSpPr txBox="1"/>
          <p:nvPr/>
        </p:nvSpPr>
        <p:spPr>
          <a:xfrm>
            <a:off x="1151112" y="4523225"/>
            <a:ext cx="4002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86" name="Google Shape;386;p41"/>
          <p:cNvGrpSpPr/>
          <p:nvPr/>
        </p:nvGrpSpPr>
        <p:grpSpPr>
          <a:xfrm>
            <a:off x="6549776" y="1068527"/>
            <a:ext cx="5544693" cy="5340096"/>
            <a:chOff x="337350" y="495300"/>
            <a:chExt cx="5715000" cy="5715000"/>
          </a:xfrm>
        </p:grpSpPr>
        <p:pic>
          <p:nvPicPr>
            <p:cNvPr id="387" name="Google Shape;38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350" y="495300"/>
              <a:ext cx="5715000" cy="5715000"/>
            </a:xfrm>
            <a:prstGeom prst="rect">
              <a:avLst/>
            </a:prstGeom>
            <a:noFill/>
            <a:ln>
              <a:noFill/>
            </a:ln>
            <a:effectLst>
              <a:outerShdw blurRad="71438" dist="38100" dir="5400000" algn="b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388" name="Google Shape;388;p41"/>
            <p:cNvSpPr txBox="1"/>
            <p:nvPr/>
          </p:nvSpPr>
          <p:spPr>
            <a:xfrm>
              <a:off x="1085550" y="1780967"/>
              <a:ext cx="42186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2000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2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389" name="Google Shape;389;p41"/>
            <p:cNvGrpSpPr/>
            <p:nvPr/>
          </p:nvGrpSpPr>
          <p:grpSpPr>
            <a:xfrm>
              <a:off x="889396" y="2387742"/>
              <a:ext cx="4610878" cy="661792"/>
              <a:chOff x="872366" y="2590618"/>
              <a:chExt cx="4610878" cy="497700"/>
            </a:xfrm>
          </p:grpSpPr>
          <p:sp>
            <p:nvSpPr>
              <p:cNvPr id="390" name="Google Shape;390;p41"/>
              <p:cNvSpPr/>
              <p:nvPr/>
            </p:nvSpPr>
            <p:spPr>
              <a:xfrm>
                <a:off x="872366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Warehousing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391" name="Google Shape;391;p41"/>
              <p:cNvSpPr/>
              <p:nvPr/>
            </p:nvSpPr>
            <p:spPr>
              <a:xfrm>
                <a:off x="2033325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Engineering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392" name="Google Shape;392;p41"/>
              <p:cNvSpPr/>
              <p:nvPr/>
            </p:nvSpPr>
            <p:spPr>
              <a:xfrm>
                <a:off x="4355244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and ML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393" name="Google Shape;393;p41"/>
              <p:cNvSpPr/>
              <p:nvPr/>
            </p:nvSpPr>
            <p:spPr>
              <a:xfrm>
                <a:off x="3194284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</a:t>
                </a:r>
                <a:r>
                  <a:rPr lang="en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Streaming</a:t>
                </a:r>
                <a:endParaRPr sz="1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394" name="Google Shape;394;p41"/>
            <p:cNvGrpSpPr/>
            <p:nvPr/>
          </p:nvGrpSpPr>
          <p:grpSpPr>
            <a:xfrm>
              <a:off x="1004100" y="5120337"/>
              <a:ext cx="4381500" cy="850149"/>
              <a:chOff x="1004100" y="5181600"/>
              <a:chExt cx="4381500" cy="850149"/>
            </a:xfrm>
          </p:grpSpPr>
          <p:grpSp>
            <p:nvGrpSpPr>
              <p:cNvPr id="395" name="Google Shape;395;p41"/>
              <p:cNvGrpSpPr/>
              <p:nvPr/>
            </p:nvGrpSpPr>
            <p:grpSpPr>
              <a:xfrm>
                <a:off x="1239439" y="5698509"/>
                <a:ext cx="3897081" cy="333239"/>
                <a:chOff x="11579225" y="6158608"/>
                <a:chExt cx="4627813" cy="395724"/>
              </a:xfrm>
            </p:grpSpPr>
            <p:pic>
              <p:nvPicPr>
                <p:cNvPr id="396" name="Google Shape;396;p41" descr="A picture containing flower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603976" y="6158608"/>
                  <a:ext cx="661605" cy="395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7" name="Google Shape;397;p41" descr="A picture containing drawing, food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579225" y="6244601"/>
                  <a:ext cx="1564158" cy="223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8" name="Google Shape;398;p4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4834458" y="6235603"/>
                  <a:ext cx="1372580" cy="241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9" name="Google Shape;399;p41"/>
              <p:cNvSpPr txBox="1"/>
              <p:nvPr/>
            </p:nvSpPr>
            <p:spPr>
              <a:xfrm>
                <a:off x="1004100" y="5380200"/>
                <a:ext cx="4381500" cy="27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" sz="1200">
                    <a:solidFill>
                      <a:srgbClr val="1B3139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All s</a:t>
                </a:r>
                <a:r>
                  <a:rPr lang="en" sz="1200" b="0" i="0" u="none" strike="noStrike" cap="none">
                    <a:solidFill>
                      <a:srgbClr val="1B3139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tructured and unstructured data</a:t>
                </a:r>
                <a:endParaRPr sz="1200" b="0" i="0" u="none" strike="noStrike" cap="non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  <p:sp>
            <p:nvSpPr>
              <p:cNvPr id="400" name="Google Shape;400;p41"/>
              <p:cNvSpPr txBox="1"/>
              <p:nvPr/>
            </p:nvSpPr>
            <p:spPr>
              <a:xfrm>
                <a:off x="1004100" y="5181600"/>
                <a:ext cx="4381500" cy="30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" b="1" i="0" u="none" strike="noStrike" cap="none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Cloud Data Lake</a:t>
                </a:r>
                <a:endParaRPr b="1" i="0" u="none" strike="noStrike" cap="none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401" name="Google Shape;401;p41"/>
            <p:cNvSpPr txBox="1"/>
            <p:nvPr/>
          </p:nvSpPr>
          <p:spPr>
            <a:xfrm>
              <a:off x="903300" y="3564950"/>
              <a:ext cx="45831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Unity Catalog</a:t>
              </a:r>
              <a:br>
                <a:rPr lang="en" b="1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 sz="1200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Fine-grained governance for data and AI</a:t>
              </a:r>
              <a:endParaRPr sz="1200"/>
            </a:p>
          </p:txBody>
        </p:sp>
        <p:sp>
          <p:nvSpPr>
            <p:cNvPr id="402" name="Google Shape;402;p41"/>
            <p:cNvSpPr txBox="1"/>
            <p:nvPr/>
          </p:nvSpPr>
          <p:spPr>
            <a:xfrm>
              <a:off x="908850" y="4324430"/>
              <a:ext cx="45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Delta Lake</a:t>
              </a:r>
              <a:endParaRPr sz="1400" b="1" i="0" u="none" strike="noStrike" cap="none">
                <a:solidFill>
                  <a:srgbClr val="EEEDE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200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Data </a:t>
              </a:r>
              <a:r>
                <a:rPr lang="en" sz="1200" b="0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reliability and performance</a:t>
              </a:r>
              <a:endParaRPr sz="1200"/>
            </a:p>
          </p:txBody>
        </p:sp>
        <p:pic>
          <p:nvPicPr>
            <p:cNvPr id="403" name="Google Shape;403;p41"/>
            <p:cNvPicPr preferRelativeResize="0"/>
            <p:nvPr/>
          </p:nvPicPr>
          <p:blipFill rotWithShape="1">
            <a:blip r:embed="rId7">
              <a:alphaModFix/>
            </a:blip>
            <a:srcRect r="85323"/>
            <a:stretch/>
          </p:blipFill>
          <p:spPr>
            <a:xfrm>
              <a:off x="2864575" y="799200"/>
              <a:ext cx="660531" cy="7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1"/>
            <p:cNvPicPr preferRelativeResize="0"/>
            <p:nvPr/>
          </p:nvPicPr>
          <p:blipFill rotWithShape="1">
            <a:blip r:embed="rId7">
              <a:alphaModFix/>
            </a:blip>
            <a:srcRect l="18864"/>
            <a:stretch/>
          </p:blipFill>
          <p:spPr>
            <a:xfrm>
              <a:off x="2507163" y="1563500"/>
              <a:ext cx="1375375" cy="26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41"/>
          <p:cNvSpPr/>
          <p:nvPr/>
        </p:nvSpPr>
        <p:spPr>
          <a:xfrm>
            <a:off x="6656584" y="3773000"/>
            <a:ext cx="5247600" cy="821100"/>
          </a:xfrm>
          <a:prstGeom prst="rect">
            <a:avLst/>
          </a:prstGeom>
          <a:noFill/>
          <a:ln w="19050" cap="flat" cmpd="sng">
            <a:solidFill>
              <a:srgbClr val="FF36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749058" y="535597"/>
            <a:ext cx="106566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Unity Catalog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"/>
          </p:nvPr>
        </p:nvSpPr>
        <p:spPr>
          <a:xfrm>
            <a:off x="764617" y="1174702"/>
            <a:ext cx="106566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Unified governance for all data and AI assets</a:t>
            </a:r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body" idx="2"/>
          </p:nvPr>
        </p:nvSpPr>
        <p:spPr>
          <a:xfrm>
            <a:off x="761619" y="1988833"/>
            <a:ext cx="10656600" cy="414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M Sans Medium"/>
              <a:buChar char="●"/>
            </a:pPr>
            <a:r>
              <a:rPr lang="en" sz="2000">
                <a:solidFill>
                  <a:srgbClr val="1B516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Centralized governance for data and AI</a:t>
            </a:r>
            <a:endParaRPr sz="20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M Sans Medium"/>
              <a:buChar char="●"/>
            </a:pPr>
            <a:r>
              <a:rPr lang="en" sz="2000">
                <a:solidFill>
                  <a:srgbClr val="1B516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Built-in data search and discovery </a:t>
            </a:r>
            <a:endParaRPr sz="20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M Sans Medium"/>
              <a:buChar char="●"/>
            </a:pPr>
            <a:r>
              <a:rPr lang="en" sz="2000">
                <a:solidFill>
                  <a:srgbClr val="1B516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Performance and scale</a:t>
            </a:r>
            <a:endParaRPr sz="20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M Sans Medium"/>
              <a:buChar char="●"/>
            </a:pPr>
            <a:r>
              <a:rPr lang="en" sz="2000">
                <a:solidFill>
                  <a:srgbClr val="1B516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Automated lineage for all workloads</a:t>
            </a:r>
            <a:endParaRPr sz="20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M Sans Medium"/>
              <a:buChar char="●"/>
            </a:pPr>
            <a:r>
              <a:rPr lang="en" sz="2000">
                <a:solidFill>
                  <a:srgbClr val="1B516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Integrated with your existing tools</a:t>
            </a:r>
            <a:endParaRPr sz="2000">
              <a:solidFill>
                <a:srgbClr val="1B516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Centralized governance for data and AI</a:t>
            </a:r>
            <a:endParaRPr sz="3400"/>
          </a:p>
        </p:txBody>
      </p:sp>
      <p:sp>
        <p:nvSpPr>
          <p:cNvPr id="415" name="Google Shape;415;p42"/>
          <p:cNvSpPr txBox="1"/>
          <p:nvPr/>
        </p:nvSpPr>
        <p:spPr>
          <a:xfrm>
            <a:off x="109848" y="1851600"/>
            <a:ext cx="64803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Create a single source of truth for your data with centralized metadata and user management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Centrally manage access permissions and audit controls for files, tables across all workspaces and workloads using open standard ANSI SQL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Enable fine-grained access controls on tables, files, rows, and columns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42"/>
          <p:cNvSpPr/>
          <p:nvPr/>
        </p:nvSpPr>
        <p:spPr>
          <a:xfrm rot="-5400000">
            <a:off x="7500276" y="840350"/>
            <a:ext cx="3687000" cy="5707200"/>
          </a:xfrm>
          <a:prstGeom prst="round2SameRect">
            <a:avLst>
              <a:gd name="adj1" fmla="val 4274"/>
              <a:gd name="adj2" fmla="val 0"/>
            </a:avLst>
          </a:prstGeom>
          <a:solidFill>
            <a:srgbClr val="EE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114" y="1962250"/>
            <a:ext cx="5391651" cy="345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</a:t>
            </a:r>
            <a:endParaRPr sz="3600"/>
          </a:p>
        </p:txBody>
      </p:sp>
      <p:sp>
        <p:nvSpPr>
          <p:cNvPr id="424" name="Google Shape;424;p43"/>
          <p:cNvSpPr txBox="1"/>
          <p:nvPr/>
        </p:nvSpPr>
        <p:spPr>
          <a:xfrm>
            <a:off x="262209" y="1851600"/>
            <a:ext cx="55446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Get an end-to-end visibility into how data flows in your organization from source to consumption with built-in data lineage 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View lineage across tables, columns, notebooks, workflows, dashboards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Captured in real time across all workloads in SQL, Python, Scala, and R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Export API to enable partner integrations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Automated lineage for all workloads</a:t>
            </a:r>
            <a:endParaRPr sz="3400"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216" y="1977650"/>
            <a:ext cx="4874930" cy="2730734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194" y="3890425"/>
            <a:ext cx="4242937" cy="231714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3" name="Google Shape;433;p44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</a:t>
            </a:r>
            <a:endParaRPr sz="3600"/>
          </a:p>
        </p:txBody>
      </p:sp>
      <p:sp>
        <p:nvSpPr>
          <p:cNvPr id="434" name="Google Shape;434;p44"/>
          <p:cNvSpPr txBox="1"/>
          <p:nvPr/>
        </p:nvSpPr>
        <p:spPr>
          <a:xfrm>
            <a:off x="262209" y="1851600"/>
            <a:ext cx="52692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Quickly find, understand, and reference data from across your data estate with a unified data browsing experience 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Secure by default—leverages common permission model from Unity Catalog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Auto-generated data insights to understand your data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Built-in search and discovery </a:t>
            </a:r>
            <a:endParaRPr sz="3600"/>
          </a:p>
        </p:txBody>
      </p:sp>
      <p:pic>
        <p:nvPicPr>
          <p:cNvPr id="436" name="Google Shape;436;p44"/>
          <p:cNvPicPr preferRelativeResize="0"/>
          <p:nvPr/>
        </p:nvPicPr>
        <p:blipFill rotWithShape="1">
          <a:blip r:embed="rId3">
            <a:alphaModFix/>
          </a:blip>
          <a:srcRect t="785" b="2287"/>
          <a:stretch/>
        </p:blipFill>
        <p:spPr>
          <a:xfrm>
            <a:off x="6164732" y="1446290"/>
            <a:ext cx="5725500" cy="30771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7" name="Google Shape;437;p44"/>
          <p:cNvPicPr preferRelativeResize="0"/>
          <p:nvPr/>
        </p:nvPicPr>
        <p:blipFill rotWithShape="1">
          <a:blip r:embed="rId4">
            <a:alphaModFix/>
          </a:blip>
          <a:srcRect l="3920" t="4580"/>
          <a:stretch/>
        </p:blipFill>
        <p:spPr>
          <a:xfrm>
            <a:off x="7462881" y="3909600"/>
            <a:ext cx="4328668" cy="2441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>
            <a:spLocks noGrp="1"/>
          </p:cNvSpPr>
          <p:nvPr>
            <p:ph type="sldNum" idx="12"/>
          </p:nvPr>
        </p:nvSpPr>
        <p:spPr>
          <a:xfrm>
            <a:off x="10863745" y="6351634"/>
            <a:ext cx="6663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</a:t>
            </a:r>
            <a:endParaRPr sz="3600"/>
          </a:p>
        </p:txBody>
      </p:sp>
      <p:sp>
        <p:nvSpPr>
          <p:cNvPr id="444" name="Google Shape;444;p45"/>
          <p:cNvSpPr txBox="1"/>
          <p:nvPr/>
        </p:nvSpPr>
        <p:spPr>
          <a:xfrm>
            <a:off x="262209" y="1851600"/>
            <a:ext cx="5362800" cy="26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Securely share live data from your lakehouse to any computing platform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Eliminate unnecessary data replication, and vendor lock-in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Centrally manage, govern, monitor usage and audit access to shared data with ease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title"/>
          </p:nvPr>
        </p:nvSpPr>
        <p:spPr>
          <a:xfrm>
            <a:off x="377206" y="522450"/>
            <a:ext cx="118707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Secure data sharing and collaboration</a:t>
            </a:r>
            <a:endParaRPr sz="3400"/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226" y="1953450"/>
            <a:ext cx="6597724" cy="246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/>
          <p:nvPr/>
        </p:nvSpPr>
        <p:spPr>
          <a:xfrm>
            <a:off x="3596500" y="3028300"/>
            <a:ext cx="1772100" cy="2709300"/>
          </a:xfrm>
          <a:prstGeom prst="roundRect">
            <a:avLst>
              <a:gd name="adj" fmla="val 10248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Introducing Unity Catalog</a:t>
            </a:r>
            <a:endParaRPr sz="360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ldNum" idx="12"/>
          </p:nvPr>
        </p:nvSpPr>
        <p:spPr>
          <a:xfrm>
            <a:off x="10866463" y="6351634"/>
            <a:ext cx="6666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746092" y="2046275"/>
            <a:ext cx="5085000" cy="5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B516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Without Unity Catalog</a:t>
            </a:r>
            <a:endParaRPr sz="2800">
              <a:solidFill>
                <a:srgbClr val="1B516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55" name="Google Shape;455;p46"/>
          <p:cNvSpPr/>
          <p:nvPr/>
        </p:nvSpPr>
        <p:spPr>
          <a:xfrm>
            <a:off x="6305858" y="2046275"/>
            <a:ext cx="5085000" cy="5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B516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With Unity Catalog</a:t>
            </a:r>
            <a:endParaRPr sz="2800">
              <a:solidFill>
                <a:srgbClr val="1B516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1"/>
          </p:nvPr>
        </p:nvSpPr>
        <p:spPr>
          <a:xfrm>
            <a:off x="707458" y="1174700"/>
            <a:ext cx="108147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Unified view of your data estate via a centralized metadata and user mgmt </a:t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1228000" y="3028300"/>
            <a:ext cx="1772100" cy="2709300"/>
          </a:xfrm>
          <a:prstGeom prst="roundRect">
            <a:avLst>
              <a:gd name="adj" fmla="val 10248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46"/>
          <p:cNvSpPr/>
          <p:nvPr/>
        </p:nvSpPr>
        <p:spPr>
          <a:xfrm>
            <a:off x="1466875" y="3981625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 Management</a:t>
            </a:r>
            <a:endParaRPr sz="1200"/>
          </a:p>
        </p:txBody>
      </p:sp>
      <p:sp>
        <p:nvSpPr>
          <p:cNvPr id="459" name="Google Shape;459;p46"/>
          <p:cNvSpPr/>
          <p:nvPr/>
        </p:nvSpPr>
        <p:spPr>
          <a:xfrm>
            <a:off x="1466875" y="4568838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Metastore</a:t>
            </a:r>
            <a:endParaRPr sz="1200"/>
          </a:p>
        </p:txBody>
      </p:sp>
      <p:sp>
        <p:nvSpPr>
          <p:cNvPr id="460" name="Google Shape;460;p46"/>
          <p:cNvSpPr/>
          <p:nvPr/>
        </p:nvSpPr>
        <p:spPr>
          <a:xfrm>
            <a:off x="6841650" y="4375050"/>
            <a:ext cx="1772100" cy="136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46"/>
          <p:cNvSpPr/>
          <p:nvPr/>
        </p:nvSpPr>
        <p:spPr>
          <a:xfrm>
            <a:off x="9210150" y="4375050"/>
            <a:ext cx="1772100" cy="136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</a:t>
            </a:r>
            <a:b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Workspace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p46"/>
          <p:cNvSpPr/>
          <p:nvPr/>
        </p:nvSpPr>
        <p:spPr>
          <a:xfrm>
            <a:off x="6858450" y="2952100"/>
            <a:ext cx="4109100" cy="1022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FFAB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Unity Catalog</a:t>
            </a:r>
            <a:endParaRPr sz="1600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3" name="Google Shape;463;p46"/>
          <p:cNvSpPr/>
          <p:nvPr/>
        </p:nvSpPr>
        <p:spPr>
          <a:xfrm>
            <a:off x="7619210" y="3412670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 Management</a:t>
            </a:r>
            <a:endParaRPr sz="1200"/>
          </a:p>
        </p:txBody>
      </p:sp>
      <p:sp>
        <p:nvSpPr>
          <p:cNvPr id="464" name="Google Shape;464;p46"/>
          <p:cNvSpPr/>
          <p:nvPr/>
        </p:nvSpPr>
        <p:spPr>
          <a:xfrm>
            <a:off x="9064685" y="3412675"/>
            <a:ext cx="11421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Metastore</a:t>
            </a:r>
            <a:endParaRPr sz="1200"/>
          </a:p>
        </p:txBody>
      </p:sp>
      <p:sp>
        <p:nvSpPr>
          <p:cNvPr id="465" name="Google Shape;465;p46"/>
          <p:cNvSpPr/>
          <p:nvPr/>
        </p:nvSpPr>
        <p:spPr>
          <a:xfrm>
            <a:off x="7601125" y="4064663"/>
            <a:ext cx="157200" cy="219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10017600" y="4064663"/>
            <a:ext cx="157200" cy="219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6"/>
          <p:cNvSpPr/>
          <p:nvPr/>
        </p:nvSpPr>
        <p:spPr>
          <a:xfrm>
            <a:off x="1466875" y="5156050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Clusters</a:t>
            </a:r>
            <a:br>
              <a:rPr lang="en" sz="1200"/>
            </a:br>
            <a:r>
              <a:rPr lang="en" sz="1200"/>
              <a:t>SQL Endpoints</a:t>
            </a:r>
            <a:endParaRPr sz="1200"/>
          </a:p>
        </p:txBody>
      </p:sp>
      <p:sp>
        <p:nvSpPr>
          <p:cNvPr id="468" name="Google Shape;468;p46"/>
          <p:cNvSpPr/>
          <p:nvPr/>
        </p:nvSpPr>
        <p:spPr>
          <a:xfrm>
            <a:off x="3847947" y="3981625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 Management</a:t>
            </a:r>
            <a:endParaRPr sz="1200"/>
          </a:p>
        </p:txBody>
      </p:sp>
      <p:sp>
        <p:nvSpPr>
          <p:cNvPr id="469" name="Google Shape;469;p46"/>
          <p:cNvSpPr/>
          <p:nvPr/>
        </p:nvSpPr>
        <p:spPr>
          <a:xfrm>
            <a:off x="3847947" y="4568838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Metastore</a:t>
            </a:r>
            <a:endParaRPr sz="1200"/>
          </a:p>
        </p:txBody>
      </p:sp>
      <p:sp>
        <p:nvSpPr>
          <p:cNvPr id="470" name="Google Shape;470;p46"/>
          <p:cNvSpPr/>
          <p:nvPr/>
        </p:nvSpPr>
        <p:spPr>
          <a:xfrm>
            <a:off x="3847947" y="5156050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Clusters</a:t>
            </a:r>
            <a:br>
              <a:rPr lang="en" sz="1200"/>
            </a:br>
            <a:r>
              <a:rPr lang="en" sz="1200"/>
              <a:t>SQL Endpoints</a:t>
            </a:r>
            <a:endParaRPr sz="1200"/>
          </a:p>
        </p:txBody>
      </p:sp>
      <p:sp>
        <p:nvSpPr>
          <p:cNvPr id="471" name="Google Shape;471;p46"/>
          <p:cNvSpPr/>
          <p:nvPr/>
        </p:nvSpPr>
        <p:spPr>
          <a:xfrm>
            <a:off x="7032625" y="5156050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Clusters</a:t>
            </a:r>
            <a:br>
              <a:rPr lang="en" sz="1200"/>
            </a:br>
            <a:r>
              <a:rPr lang="en" sz="1200"/>
              <a:t>SQL Endpoints</a:t>
            </a:r>
            <a:endParaRPr sz="1200"/>
          </a:p>
        </p:txBody>
      </p:sp>
      <p:sp>
        <p:nvSpPr>
          <p:cNvPr id="472" name="Google Shape;472;p46"/>
          <p:cNvSpPr/>
          <p:nvPr/>
        </p:nvSpPr>
        <p:spPr>
          <a:xfrm>
            <a:off x="9399122" y="5156050"/>
            <a:ext cx="12942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Clusters</a:t>
            </a:r>
            <a:br>
              <a:rPr lang="en" sz="1200"/>
            </a:br>
            <a:r>
              <a:rPr lang="en" sz="1200"/>
              <a:t>SQL Endpoints</a:t>
            </a:r>
            <a:endParaRPr sz="1200"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 r="62874"/>
          <a:stretch/>
        </p:blipFill>
        <p:spPr>
          <a:xfrm>
            <a:off x="6870124" y="3209928"/>
            <a:ext cx="588903" cy="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4a05c0a-6ec5-40f9-8c08-a348ef463a95">
      <Terms xmlns="http://schemas.microsoft.com/office/infopath/2007/PartnerControls"/>
    </lcf76f155ced4ddcb4097134ff3c332f>
    <TaxCatchAll xmlns="230e9df3-be65-4c73-a93b-d1236ebd677e" xsi:nil="true"/>
    <Instructions xmlns="14a05c0a-6ec5-40f9-8c08-a348ef463a95" xsi:nil="true"/>
    <HowToUse xmlns="14a05c0a-6ec5-40f9-8c08-a348ef463a9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ED4D4317FD34D925D1FE29BC0DC13" ma:contentTypeVersion="24" ma:contentTypeDescription="Create a new document." ma:contentTypeScope="" ma:versionID="54348fc64062883bc6b912b08813ff71">
  <xsd:schema xmlns:xsd="http://www.w3.org/2001/XMLSchema" xmlns:xs="http://www.w3.org/2001/XMLSchema" xmlns:p="http://schemas.microsoft.com/office/2006/metadata/properties" xmlns:ns1="http://schemas.microsoft.com/sharepoint/v3" xmlns:ns2="14a05c0a-6ec5-40f9-8c08-a348ef463a95" xmlns:ns3="c32e57d6-87dd-4705-802b-104b050ec570" xmlns:ns4="230e9df3-be65-4c73-a93b-d1236ebd677e" targetNamespace="http://schemas.microsoft.com/office/2006/metadata/properties" ma:root="true" ma:fieldsID="559b27c5fd6cce6ba85dc935774cf590" ns1:_="" ns2:_="" ns3:_="" ns4:_="">
    <xsd:import namespace="http://schemas.microsoft.com/sharepoint/v3"/>
    <xsd:import namespace="14a05c0a-6ec5-40f9-8c08-a348ef463a95"/>
    <xsd:import namespace="c32e57d6-87dd-4705-802b-104b050ec570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  <xsd:element ref="ns2:Instructions" minOccurs="0"/>
                <xsd:element ref="ns2:HowToU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05c0a-6ec5-40f9-8c08-a348ef463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Text"/>
      </xsd:simpleType>
    </xsd:element>
    <xsd:element name="Instructions" ma:index="30" nillable="true" ma:displayName="Instructions" ma:description="To use this OFT, please click the &quot;Download&quot; button to save locally. Do not select &quot;Open in App&quot;. " ma:format="Dropdown" ma:internalName="Instructions">
      <xsd:simpleType>
        <xsd:restriction base="dms:Text">
          <xsd:maxLength value="255"/>
        </xsd:restriction>
      </xsd:simpleType>
    </xsd:element>
    <xsd:element name="HowToUse" ma:index="31" nillable="true" ma:displayName="How To Use" ma:description="Select &quot;Download&quot; instead of &quot;Open&quot; to use this OFT." ma:format="Dropdown" ma:internalName="HowToU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57d6-87dd-4705-802b-104b050ec57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264fd6e-e88b-4cfa-99e4-73dc9f5f2143}" ma:internalName="TaxCatchAll" ma:showField="CatchAllData" ma:web="c32e57d6-87dd-4705-802b-104b050ec5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A31EE3-BCD4-4648-AD05-6B41E4B021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CDB60B-FCF5-4F10-8B5C-EADB3B78AEF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4a05c0a-6ec5-40f9-8c08-a348ef463a9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1E2C0D2-CF91-42AF-B233-5E87D531CE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4a05c0a-6ec5-40f9-8c08-a348ef463a95"/>
    <ds:schemaRef ds:uri="c32e57d6-87dd-4705-802b-104b050ec570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Office PowerPoint</Application>
  <PresentationFormat>Custom</PresentationFormat>
  <Paragraphs>508</Paragraphs>
  <Slides>26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Source Sans Pro</vt:lpstr>
      <vt:lpstr>DM Sans Medium</vt:lpstr>
      <vt:lpstr>Source Sans Pro Light</vt:lpstr>
      <vt:lpstr>Barlow</vt:lpstr>
      <vt:lpstr>DM Sans</vt:lpstr>
      <vt:lpstr>Roboto Mono</vt:lpstr>
      <vt:lpstr>Arial</vt:lpstr>
      <vt:lpstr>Calibri</vt:lpstr>
      <vt:lpstr>Source Sans Pro SemiBold</vt:lpstr>
      <vt:lpstr>Databricks Theme</vt:lpstr>
      <vt:lpstr>Unity Catalog</vt:lpstr>
      <vt:lpstr>Governance for data and AI is complex</vt:lpstr>
      <vt:lpstr>Databricks Unity Catalog</vt:lpstr>
      <vt:lpstr>Databricks Unity Catalog</vt:lpstr>
      <vt:lpstr>Centralized governance for data and AI</vt:lpstr>
      <vt:lpstr>  </vt:lpstr>
      <vt:lpstr>  </vt:lpstr>
      <vt:lpstr>  </vt:lpstr>
      <vt:lpstr>Introducing Unity Catalog</vt:lpstr>
      <vt:lpstr>Databricks Accounts and the Cloud Provider Hierarchy</vt:lpstr>
      <vt:lpstr>Identity Federation with Unity Catalog</vt:lpstr>
      <vt:lpstr>Unity Catalog - Components</vt:lpstr>
      <vt:lpstr>Life of a query with Unity Catalog</vt:lpstr>
      <vt:lpstr>The three level namespace of UC</vt:lpstr>
      <vt:lpstr>Hive Metastore is integrated into UC</vt:lpstr>
      <vt:lpstr>Managed Data Sources &amp; External Locations</vt:lpstr>
      <vt:lpstr>Metastore, external locations and credentials</vt:lpstr>
      <vt:lpstr>Object relations before Unity Catalog</vt:lpstr>
      <vt:lpstr>Object relations with Unity Catalog (UC) </vt:lpstr>
      <vt:lpstr>UC and Delta Sharing</vt:lpstr>
      <vt:lpstr>A simple, open and easy approach to data sharing </vt:lpstr>
      <vt:lpstr>Unity Catalog &amp; Delta Sharing - Components</vt:lpstr>
      <vt:lpstr>Under the Hood</vt:lpstr>
      <vt:lpstr>Streamlined Sharing with Delta Sharing</vt:lpstr>
      <vt:lpstr>Databricks-to-Databricks (D2D) Sharing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Catalog</dc:title>
  <cp:lastModifiedBy>Ali Khawaja</cp:lastModifiedBy>
  <cp:revision>7</cp:revision>
  <dcterms:modified xsi:type="dcterms:W3CDTF">2025-02-26T15:30:27Z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0x010100277ED4D4317FD34D925D1FE29BC0DC13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Databricks Theme:3</vt:lpwstr>
  </property>
  <property fmtid="{D5CDD505-2E9C-101B-9397-08002B2CF9AE}" pid="5" name="ClassificationContentMarkingFooterText">
    <vt:lpwstr>Classified as Microsoft Confidential</vt:lpwstr>
  </property>
</Properties>
</file>